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3"/>
  </p:notesMasterIdLst>
  <p:sldIdLst>
    <p:sldId id="338" r:id="rId2"/>
    <p:sldId id="339" r:id="rId3"/>
    <p:sldId id="435" r:id="rId4"/>
    <p:sldId id="442" r:id="rId5"/>
    <p:sldId id="439" r:id="rId6"/>
    <p:sldId id="443" r:id="rId7"/>
    <p:sldId id="448" r:id="rId8"/>
    <p:sldId id="449" r:id="rId9"/>
    <p:sldId id="433" r:id="rId10"/>
    <p:sldId id="447" r:id="rId11"/>
    <p:sldId id="429" r:id="rId12"/>
  </p:sldIdLst>
  <p:sldSz cx="9144000" cy="5143500" type="screen16x9"/>
  <p:notesSz cx="6858000" cy="9144000"/>
  <p:defaultTextStyle>
    <a:lvl1pPr>
      <a:defRPr>
        <a:solidFill>
          <a:srgbClr val="4D4D4D"/>
        </a:solidFill>
        <a:uFill>
          <a:solidFill>
            <a:srgbClr val="4D4D4D"/>
          </a:solidFill>
        </a:uFill>
        <a:latin typeface="Arial"/>
        <a:ea typeface="Arial"/>
        <a:cs typeface="Arial"/>
        <a:sym typeface="Arial"/>
      </a:defRPr>
    </a:lvl1pPr>
    <a:lvl2pPr indent="457200">
      <a:defRPr>
        <a:solidFill>
          <a:srgbClr val="4D4D4D"/>
        </a:solidFill>
        <a:uFill>
          <a:solidFill>
            <a:srgbClr val="4D4D4D"/>
          </a:solidFill>
        </a:uFill>
        <a:latin typeface="Arial"/>
        <a:ea typeface="Arial"/>
        <a:cs typeface="Arial"/>
        <a:sym typeface="Arial"/>
      </a:defRPr>
    </a:lvl2pPr>
    <a:lvl3pPr indent="914400">
      <a:defRPr>
        <a:solidFill>
          <a:srgbClr val="4D4D4D"/>
        </a:solidFill>
        <a:uFill>
          <a:solidFill>
            <a:srgbClr val="4D4D4D"/>
          </a:solidFill>
        </a:uFill>
        <a:latin typeface="Arial"/>
        <a:ea typeface="Arial"/>
        <a:cs typeface="Arial"/>
        <a:sym typeface="Arial"/>
      </a:defRPr>
    </a:lvl3pPr>
    <a:lvl4pPr indent="1371600">
      <a:defRPr>
        <a:solidFill>
          <a:srgbClr val="4D4D4D"/>
        </a:solidFill>
        <a:uFill>
          <a:solidFill>
            <a:srgbClr val="4D4D4D"/>
          </a:solidFill>
        </a:uFill>
        <a:latin typeface="Arial"/>
        <a:ea typeface="Arial"/>
        <a:cs typeface="Arial"/>
        <a:sym typeface="Arial"/>
      </a:defRPr>
    </a:lvl4pPr>
    <a:lvl5pPr indent="1828800">
      <a:defRPr>
        <a:solidFill>
          <a:srgbClr val="4D4D4D"/>
        </a:solidFill>
        <a:uFill>
          <a:solidFill>
            <a:srgbClr val="4D4D4D"/>
          </a:solidFill>
        </a:uFill>
        <a:latin typeface="Arial"/>
        <a:ea typeface="Arial"/>
        <a:cs typeface="Arial"/>
        <a:sym typeface="Arial"/>
      </a:defRPr>
    </a:lvl5pPr>
    <a:lvl6pPr indent="2286000">
      <a:defRPr>
        <a:solidFill>
          <a:srgbClr val="4D4D4D"/>
        </a:solidFill>
        <a:uFill>
          <a:solidFill>
            <a:srgbClr val="4D4D4D"/>
          </a:solidFill>
        </a:uFill>
        <a:latin typeface="Arial"/>
        <a:ea typeface="Arial"/>
        <a:cs typeface="Arial"/>
        <a:sym typeface="Arial"/>
      </a:defRPr>
    </a:lvl6pPr>
    <a:lvl7pPr indent="2743200">
      <a:defRPr>
        <a:solidFill>
          <a:srgbClr val="4D4D4D"/>
        </a:solidFill>
        <a:uFill>
          <a:solidFill>
            <a:srgbClr val="4D4D4D"/>
          </a:solidFill>
        </a:uFill>
        <a:latin typeface="Arial"/>
        <a:ea typeface="Arial"/>
        <a:cs typeface="Arial"/>
        <a:sym typeface="Arial"/>
      </a:defRPr>
    </a:lvl7pPr>
    <a:lvl8pPr indent="3200400">
      <a:defRPr>
        <a:solidFill>
          <a:srgbClr val="4D4D4D"/>
        </a:solidFill>
        <a:uFill>
          <a:solidFill>
            <a:srgbClr val="4D4D4D"/>
          </a:solidFill>
        </a:uFill>
        <a:latin typeface="Arial"/>
        <a:ea typeface="Arial"/>
        <a:cs typeface="Arial"/>
        <a:sym typeface="Arial"/>
      </a:defRPr>
    </a:lvl8pPr>
    <a:lvl9pPr indent="3657600">
      <a:defRPr>
        <a:solidFill>
          <a:srgbClr val="4D4D4D"/>
        </a:solidFill>
        <a:uFill>
          <a:solidFill>
            <a:srgbClr val="4D4D4D"/>
          </a:solidFill>
        </a:u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n" i="on">
        <a:font>
          <a:latin typeface="Arial"/>
          <a:ea typeface="Arial"/>
          <a:cs typeface="Arial"/>
        </a:font>
        <a:srgbClr val="4D4D4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8E8E8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3928A"/>
          </a:solidFill>
        </a:fill>
      </a:tcStyle>
    </a:firstCol>
    <a:lastRow>
      <a:tcTxStyle b="on" i="on">
        <a:font>
          <a:latin typeface="Arial"/>
          <a:ea typeface="Arial"/>
          <a:cs typeface="Arial"/>
        </a:font>
        <a:srgbClr val="4D4D4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4D4D4D"/>
              </a:solidFill>
              <a:prstDash val="solid"/>
              <a:round/>
            </a:ln>
          </a:top>
          <a:bottom>
            <a:ln w="25400" cap="flat">
              <a:solidFill>
                <a:srgbClr val="4D4D4D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4D4D4D"/>
              </a:solidFill>
              <a:prstDash val="solid"/>
              <a:round/>
            </a:ln>
          </a:top>
          <a:bottom>
            <a:ln w="25400" cap="flat">
              <a:solidFill>
                <a:srgbClr val="4D4D4D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3928A"/>
          </a:solidFill>
        </a:fill>
      </a:tcStyle>
    </a:firstRow>
  </a:tblStyle>
  <a:tblStyle styleId="{C7B018BB-80A7-4F77-B60F-C8B233D01FF8}" styleName="">
    <a:tblBg/>
    <a:wholeTbl>
      <a:tcTxStyle b="on" i="on">
        <a:font>
          <a:latin typeface="Arial"/>
          <a:ea typeface="Arial"/>
          <a:cs typeface="Arial"/>
        </a:font>
        <a:srgbClr val="4D4D4D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CDBD9"/>
          </a:solidFill>
        </a:fill>
      </a:tcStyle>
    </a:wholeTbl>
    <a:band2H>
      <a:tcTxStyle/>
      <a:tcStyle>
        <a:tcBdr/>
        <a:fill>
          <a:solidFill>
            <a:srgbClr val="E7EEED"/>
          </a:solidFill>
        </a:fill>
      </a:tcStyle>
    </a:band2H>
    <a:firstCol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33928A"/>
          </a:solidFill>
        </a:fill>
      </a:tcStyle>
    </a:firstCol>
    <a:lastRow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33928A"/>
          </a:solidFill>
        </a:fill>
      </a:tcStyle>
    </a:lastRow>
    <a:firstRow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33928A"/>
          </a:solidFill>
        </a:fill>
      </a:tcStyle>
    </a:firstRow>
  </a:tblStyle>
  <a:tblStyle styleId="{EEE7283C-3CF3-47DC-8721-378D4A62B228}" styleName="">
    <a:tblBg/>
    <a:wholeTbl>
      <a:tcTxStyle b="on" i="on">
        <a:font>
          <a:latin typeface="Arial"/>
          <a:ea typeface="Arial"/>
          <a:cs typeface="Arial"/>
        </a:font>
        <a:srgbClr val="4D4D4D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AD6CD"/>
          </a:solidFill>
        </a:fill>
      </a:tcStyle>
    </a:wholeTbl>
    <a:band2H>
      <a:tcTxStyle/>
      <a:tcStyle>
        <a:tcBdr/>
        <a:fill>
          <a:solidFill>
            <a:srgbClr val="FCECE7"/>
          </a:solidFill>
        </a:fill>
      </a:tcStyle>
    </a:band2H>
    <a:firstCol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27C3A"/>
          </a:solidFill>
        </a:fill>
      </a:tcStyle>
    </a:firstCol>
    <a:lastRow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27C3A"/>
          </a:solidFill>
        </a:fill>
      </a:tcStyle>
    </a:lastRow>
    <a:firstRow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27C3A"/>
          </a:solidFill>
        </a:fill>
      </a:tcStyle>
    </a:firstRow>
  </a:tblStyle>
  <a:tblStyle styleId="{CF821DB8-F4EB-4A41-A1BA-3FCAFE7338EE}" styleName="">
    <a:tblBg/>
    <a:wholeTbl>
      <a:tcTxStyle b="on" i="on">
        <a:font>
          <a:latin typeface="Arial"/>
          <a:ea typeface="Arial"/>
          <a:cs typeface="Arial"/>
        </a:font>
        <a:srgbClr val="4D4D4D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D1DA"/>
          </a:solidFill>
        </a:fill>
      </a:tcStyle>
    </a:wholeTbl>
    <a:band2H>
      <a:tcTxStyle/>
      <a:tcStyle>
        <a:tcBdr/>
        <a:fill>
          <a:solidFill>
            <a:srgbClr val="EBE9ED"/>
          </a:solidFill>
        </a:fill>
      </a:tcStyle>
    </a:band2H>
    <a:firstCol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705D8B"/>
          </a:solidFill>
        </a:fill>
      </a:tcStyle>
    </a:firstCol>
    <a:lastRow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705D8B"/>
          </a:solidFill>
        </a:fill>
      </a:tcStyle>
    </a:lastRow>
    <a:firstRow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705D8B"/>
          </a:solidFill>
        </a:fill>
      </a:tcStyle>
    </a:firstRow>
  </a:tblStyle>
  <a:tblStyle styleId="{33BA23B1-9221-436E-865A-0063620EA4FD}" styleName="">
    <a:tblBg/>
    <a:wholeTbl>
      <a:tcTxStyle b="on" i="on">
        <a:font>
          <a:latin typeface="Arial"/>
          <a:ea typeface="Arial"/>
          <a:cs typeface="Arial"/>
        </a:font>
        <a:srgbClr val="4D4D4D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CFCF"/>
          </a:solidFill>
        </a:fill>
      </a:tcStyle>
    </a:wholeTbl>
    <a:band2H>
      <a:tcTxStyle/>
      <a:tcStyle>
        <a:tcBdr/>
        <a:fill>
          <a:solidFill>
            <a:srgbClr val="E8E8E8"/>
          </a:solidFill>
        </a:fill>
      </a:tcStyle>
    </a:band2H>
    <a:firstCol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4D4D4D"/>
          </a:solidFill>
        </a:fill>
      </a:tcStyle>
    </a:firstCol>
    <a:lastRow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4D4D4D"/>
          </a:solidFill>
        </a:fill>
      </a:tcStyle>
    </a:lastRow>
    <a:firstRow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4D4D4D"/>
          </a:solidFill>
        </a:fill>
      </a:tcStyle>
    </a:firstRow>
  </a:tblStyle>
  <a:tblStyle styleId="{2708684C-4D16-4618-839F-0558EEFCDFE6}" styleName="">
    <a:tblBg/>
    <a:wholeTbl>
      <a:tcTxStyle b="on" i="on">
        <a:font>
          <a:latin typeface="Arial"/>
          <a:ea typeface="Arial"/>
          <a:cs typeface="Arial"/>
        </a:font>
        <a:srgbClr val="4D4D4D"/>
      </a:tcTxStyle>
      <a:tcStyle>
        <a:tcBdr>
          <a:left>
            <a:ln w="12700" cap="flat">
              <a:solidFill>
                <a:srgbClr val="4D4D4D"/>
              </a:solidFill>
              <a:prstDash val="solid"/>
              <a:round/>
            </a:ln>
          </a:left>
          <a:right>
            <a:ln w="12700" cap="flat">
              <a:solidFill>
                <a:srgbClr val="4D4D4D"/>
              </a:solidFill>
              <a:prstDash val="solid"/>
              <a:round/>
            </a:ln>
          </a:right>
          <a:top>
            <a:ln w="12700" cap="flat">
              <a:solidFill>
                <a:srgbClr val="4D4D4D"/>
              </a:solidFill>
              <a:prstDash val="solid"/>
              <a:round/>
            </a:ln>
          </a:top>
          <a:bottom>
            <a:ln w="12700" cap="flat">
              <a:solidFill>
                <a:srgbClr val="4D4D4D"/>
              </a:solidFill>
              <a:prstDash val="solid"/>
              <a:round/>
            </a:ln>
          </a:bottom>
          <a:insideH>
            <a:ln w="12700" cap="flat">
              <a:solidFill>
                <a:srgbClr val="4D4D4D"/>
              </a:solidFill>
              <a:prstDash val="solid"/>
              <a:round/>
            </a:ln>
          </a:insideH>
          <a:insideV>
            <a:ln w="12700" cap="flat">
              <a:solidFill>
                <a:srgbClr val="4D4D4D"/>
              </a:solidFill>
              <a:prstDash val="solid"/>
              <a:round/>
            </a:ln>
          </a:insideV>
        </a:tcBdr>
        <a:fill>
          <a:solidFill>
            <a:srgbClr val="4D4D4D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n">
        <a:font>
          <a:latin typeface="Arial"/>
          <a:ea typeface="Arial"/>
          <a:cs typeface="Arial"/>
        </a:font>
        <a:srgbClr val="4D4D4D"/>
      </a:tcTxStyle>
      <a:tcStyle>
        <a:tcBdr>
          <a:left>
            <a:ln w="12700" cap="flat">
              <a:solidFill>
                <a:srgbClr val="4D4D4D"/>
              </a:solidFill>
              <a:prstDash val="solid"/>
              <a:round/>
            </a:ln>
          </a:left>
          <a:right>
            <a:ln w="12700" cap="flat">
              <a:solidFill>
                <a:srgbClr val="4D4D4D"/>
              </a:solidFill>
              <a:prstDash val="solid"/>
              <a:round/>
            </a:ln>
          </a:right>
          <a:top>
            <a:ln w="12700" cap="flat">
              <a:solidFill>
                <a:srgbClr val="4D4D4D"/>
              </a:solidFill>
              <a:prstDash val="solid"/>
              <a:round/>
            </a:ln>
          </a:top>
          <a:bottom>
            <a:ln w="12700" cap="flat">
              <a:solidFill>
                <a:srgbClr val="4D4D4D"/>
              </a:solidFill>
              <a:prstDash val="solid"/>
              <a:round/>
            </a:ln>
          </a:bottom>
          <a:insideH>
            <a:ln w="12700" cap="flat">
              <a:solidFill>
                <a:srgbClr val="4D4D4D"/>
              </a:solidFill>
              <a:prstDash val="solid"/>
              <a:round/>
            </a:ln>
          </a:insideH>
          <a:insideV>
            <a:ln w="12700" cap="flat">
              <a:solidFill>
                <a:srgbClr val="4D4D4D"/>
              </a:solidFill>
              <a:prstDash val="solid"/>
              <a:round/>
            </a:ln>
          </a:insideV>
        </a:tcBdr>
        <a:fill>
          <a:solidFill>
            <a:srgbClr val="4D4D4D">
              <a:alpha val="20000"/>
            </a:srgbClr>
          </a:solidFill>
        </a:fill>
      </a:tcStyle>
    </a:firstCol>
    <a:lastRow>
      <a:tcTxStyle b="on" i="on">
        <a:font>
          <a:latin typeface="Arial"/>
          <a:ea typeface="Arial"/>
          <a:cs typeface="Arial"/>
        </a:font>
        <a:srgbClr val="4D4D4D"/>
      </a:tcTxStyle>
      <a:tcStyle>
        <a:tcBdr>
          <a:left>
            <a:ln w="12700" cap="flat">
              <a:solidFill>
                <a:srgbClr val="4D4D4D"/>
              </a:solidFill>
              <a:prstDash val="solid"/>
              <a:round/>
            </a:ln>
          </a:left>
          <a:right>
            <a:ln w="12700" cap="flat">
              <a:solidFill>
                <a:srgbClr val="4D4D4D"/>
              </a:solidFill>
              <a:prstDash val="solid"/>
              <a:round/>
            </a:ln>
          </a:right>
          <a:top>
            <a:ln w="50800" cap="flat">
              <a:solidFill>
                <a:srgbClr val="4D4D4D"/>
              </a:solidFill>
              <a:prstDash val="solid"/>
              <a:round/>
            </a:ln>
          </a:top>
          <a:bottom>
            <a:ln w="12700" cap="flat">
              <a:solidFill>
                <a:srgbClr val="4D4D4D"/>
              </a:solidFill>
              <a:prstDash val="solid"/>
              <a:round/>
            </a:ln>
          </a:bottom>
          <a:insideH>
            <a:ln w="12700" cap="flat">
              <a:solidFill>
                <a:srgbClr val="4D4D4D"/>
              </a:solidFill>
              <a:prstDash val="solid"/>
              <a:round/>
            </a:ln>
          </a:insideH>
          <a:insideV>
            <a:ln w="12700" cap="flat">
              <a:solidFill>
                <a:srgbClr val="4D4D4D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n">
        <a:font>
          <a:latin typeface="Arial"/>
          <a:ea typeface="Arial"/>
          <a:cs typeface="Arial"/>
        </a:font>
        <a:srgbClr val="4D4D4D"/>
      </a:tcTxStyle>
      <a:tcStyle>
        <a:tcBdr>
          <a:left>
            <a:ln w="12700" cap="flat">
              <a:solidFill>
                <a:srgbClr val="4D4D4D"/>
              </a:solidFill>
              <a:prstDash val="solid"/>
              <a:round/>
            </a:ln>
          </a:left>
          <a:right>
            <a:ln w="12700" cap="flat">
              <a:solidFill>
                <a:srgbClr val="4D4D4D"/>
              </a:solidFill>
              <a:prstDash val="solid"/>
              <a:round/>
            </a:ln>
          </a:right>
          <a:top>
            <a:ln w="12700" cap="flat">
              <a:solidFill>
                <a:srgbClr val="4D4D4D"/>
              </a:solidFill>
              <a:prstDash val="solid"/>
              <a:round/>
            </a:ln>
          </a:top>
          <a:bottom>
            <a:ln w="25400" cap="flat">
              <a:solidFill>
                <a:srgbClr val="4D4D4D"/>
              </a:solidFill>
              <a:prstDash val="solid"/>
              <a:round/>
            </a:ln>
          </a:bottom>
          <a:insideH>
            <a:ln w="12700" cap="flat">
              <a:solidFill>
                <a:srgbClr val="4D4D4D"/>
              </a:solidFill>
              <a:prstDash val="solid"/>
              <a:round/>
            </a:ln>
          </a:insideH>
          <a:insideV>
            <a:ln w="12700" cap="flat">
              <a:solidFill>
                <a:srgbClr val="4D4D4D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7" autoAdjust="0"/>
    <p:restoredTop sz="86872" autoAdjust="0"/>
  </p:normalViewPr>
  <p:slideViewPr>
    <p:cSldViewPr snapToGrid="0" snapToObjects="1">
      <p:cViewPr>
        <p:scale>
          <a:sx n="130" d="100"/>
          <a:sy n="130" d="100"/>
        </p:scale>
        <p:origin x="-1000" y="-80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interSettings" Target="printerSettings/printerSettings1.bin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190" name="Shape 19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1997664998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25000"/>
      </a:lnSpc>
      <a:defRPr sz="2400">
        <a:latin typeface="+mj-lt"/>
        <a:ea typeface="+mj-ea"/>
        <a:cs typeface="+mj-cs"/>
        <a:sym typeface="Avenir Book"/>
      </a:defRPr>
    </a:lvl1pPr>
    <a:lvl2pPr indent="228600" defTabSz="457200">
      <a:lnSpc>
        <a:spcPct val="125000"/>
      </a:lnSpc>
      <a:defRPr sz="2400">
        <a:latin typeface="+mj-lt"/>
        <a:ea typeface="+mj-ea"/>
        <a:cs typeface="+mj-cs"/>
        <a:sym typeface="Avenir Book"/>
      </a:defRPr>
    </a:lvl2pPr>
    <a:lvl3pPr indent="457200" defTabSz="457200">
      <a:lnSpc>
        <a:spcPct val="125000"/>
      </a:lnSpc>
      <a:defRPr sz="2400">
        <a:latin typeface="+mj-lt"/>
        <a:ea typeface="+mj-ea"/>
        <a:cs typeface="+mj-cs"/>
        <a:sym typeface="Avenir Book"/>
      </a:defRPr>
    </a:lvl3pPr>
    <a:lvl4pPr indent="685800" defTabSz="457200">
      <a:lnSpc>
        <a:spcPct val="125000"/>
      </a:lnSpc>
      <a:defRPr sz="2400">
        <a:latin typeface="+mj-lt"/>
        <a:ea typeface="+mj-ea"/>
        <a:cs typeface="+mj-cs"/>
        <a:sym typeface="Avenir Book"/>
      </a:defRPr>
    </a:lvl4pPr>
    <a:lvl5pPr indent="914400" defTabSz="457200">
      <a:lnSpc>
        <a:spcPct val="125000"/>
      </a:lnSpc>
      <a:defRPr sz="2400">
        <a:latin typeface="+mj-lt"/>
        <a:ea typeface="+mj-ea"/>
        <a:cs typeface="+mj-cs"/>
        <a:sym typeface="Avenir Book"/>
      </a:defRPr>
    </a:lvl5pPr>
    <a:lvl6pPr indent="1143000" defTabSz="457200">
      <a:lnSpc>
        <a:spcPct val="125000"/>
      </a:lnSpc>
      <a:defRPr sz="2400">
        <a:latin typeface="+mj-lt"/>
        <a:ea typeface="+mj-ea"/>
        <a:cs typeface="+mj-cs"/>
        <a:sym typeface="Avenir Book"/>
      </a:defRPr>
    </a:lvl6pPr>
    <a:lvl7pPr indent="1371600" defTabSz="457200">
      <a:lnSpc>
        <a:spcPct val="125000"/>
      </a:lnSpc>
      <a:defRPr sz="2400">
        <a:latin typeface="+mj-lt"/>
        <a:ea typeface="+mj-ea"/>
        <a:cs typeface="+mj-cs"/>
        <a:sym typeface="Avenir Book"/>
      </a:defRPr>
    </a:lvl7pPr>
    <a:lvl8pPr indent="1600200" defTabSz="457200">
      <a:lnSpc>
        <a:spcPct val="125000"/>
      </a:lnSpc>
      <a:defRPr sz="2400">
        <a:latin typeface="+mj-lt"/>
        <a:ea typeface="+mj-ea"/>
        <a:cs typeface="+mj-cs"/>
        <a:sym typeface="Avenir Book"/>
      </a:defRPr>
    </a:lvl8pPr>
    <a:lvl9pPr indent="1828800" defTabSz="457200">
      <a:lnSpc>
        <a:spcPct val="125000"/>
      </a:lnSpc>
      <a:defRPr sz="2400">
        <a:latin typeface="+mj-lt"/>
        <a:ea typeface="+mj-ea"/>
        <a:cs typeface="+mj-cs"/>
        <a:sym typeface="Avenir Book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defTabSz="45720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Search:</a:t>
            </a:r>
          </a:p>
          <a:p>
            <a:pPr marL="0" marR="0" indent="0" defTabSz="45720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stream create --name </a:t>
            </a:r>
            <a:r>
              <a:rPr lang="en-US" dirty="0" err="1" smtClean="0"/>
              <a:t>tweettest</a:t>
            </a:r>
            <a:r>
              <a:rPr lang="en-US" dirty="0" smtClean="0"/>
              <a:t> --definition "</a:t>
            </a:r>
            <a:r>
              <a:rPr lang="en-US" dirty="0" err="1" smtClean="0"/>
              <a:t>twittersearch</a:t>
            </a:r>
            <a:r>
              <a:rPr lang="en-US" dirty="0" smtClean="0"/>
              <a:t> --</a:t>
            </a:r>
            <a:r>
              <a:rPr lang="en-US" dirty="0" err="1" smtClean="0"/>
              <a:t>consumerKey</a:t>
            </a:r>
            <a:r>
              <a:rPr lang="en-US" dirty="0" smtClean="0"/>
              <a:t>=eqppNxTT4pJroFG4OUHi6UZ5J --</a:t>
            </a:r>
            <a:r>
              <a:rPr lang="en-US" dirty="0" err="1" smtClean="0"/>
              <a:t>consumerSecret</a:t>
            </a:r>
            <a:r>
              <a:rPr lang="en-US" dirty="0" smtClean="0"/>
              <a:t>=1VnBvCFnEs9nszkr8Zi6uSak5h1Vn4BwFBC3n99gJ7h3l9NIG6 --query='#</a:t>
            </a:r>
            <a:r>
              <a:rPr lang="en-US" dirty="0" err="1" smtClean="0"/>
              <a:t>marchmadness</a:t>
            </a:r>
            <a:r>
              <a:rPr lang="en-US" dirty="0" smtClean="0"/>
              <a:t>' |  log" --deploy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Search + Splitter:</a:t>
            </a:r>
          </a:p>
          <a:p>
            <a:r>
              <a:rPr lang="en-US" dirty="0" smtClean="0"/>
              <a:t>stream create --name </a:t>
            </a:r>
            <a:r>
              <a:rPr lang="en-US" dirty="0" err="1" smtClean="0"/>
              <a:t>tweettest</a:t>
            </a:r>
            <a:r>
              <a:rPr lang="en-US" dirty="0" smtClean="0"/>
              <a:t> --definition "</a:t>
            </a:r>
            <a:r>
              <a:rPr lang="en-US" dirty="0" err="1" smtClean="0"/>
              <a:t>twittersearch</a:t>
            </a:r>
            <a:r>
              <a:rPr lang="en-US" dirty="0" smtClean="0"/>
              <a:t> --</a:t>
            </a:r>
            <a:r>
              <a:rPr lang="en-US" dirty="0" err="1" smtClean="0"/>
              <a:t>consumerKey</a:t>
            </a:r>
            <a:r>
              <a:rPr lang="en-US" dirty="0" smtClean="0"/>
              <a:t>=eqppNxTT4pJroFG4OUHi6UZ5J --</a:t>
            </a:r>
            <a:r>
              <a:rPr lang="en-US" dirty="0" err="1" smtClean="0"/>
              <a:t>consumerSecret</a:t>
            </a:r>
            <a:r>
              <a:rPr lang="en-US" dirty="0" smtClean="0"/>
              <a:t>=1VnBvCFnEs9nszkr8Zi6uSak5h1Vn4BwFBC3n99gJ7h3l9NIG6 --query='#</a:t>
            </a:r>
            <a:r>
              <a:rPr lang="en-US" dirty="0" err="1" smtClean="0"/>
              <a:t>marchmadness</a:t>
            </a:r>
            <a:r>
              <a:rPr lang="en-US" dirty="0" smtClean="0"/>
              <a:t>' | splitter --expression=#</a:t>
            </a:r>
            <a:r>
              <a:rPr lang="en-US" dirty="0" err="1" smtClean="0"/>
              <a:t>jsonPath</a:t>
            </a:r>
            <a:r>
              <a:rPr lang="en-US" dirty="0" smtClean="0"/>
              <a:t>(</a:t>
            </a:r>
            <a:r>
              <a:rPr lang="en-US" dirty="0" err="1" smtClean="0"/>
              <a:t>payload,'$.text</a:t>
            </a:r>
            <a:r>
              <a:rPr lang="en-US" dirty="0" smtClean="0"/>
              <a:t>') | log" –deploy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Search</a:t>
            </a:r>
            <a:r>
              <a:rPr lang="en-US" baseline="0" dirty="0" smtClean="0"/>
              <a:t> + Splitter + Filtering</a:t>
            </a:r>
            <a:endParaRPr lang="en-US" dirty="0" smtClean="0"/>
          </a:p>
          <a:p>
            <a:r>
              <a:rPr lang="en-US" dirty="0" smtClean="0"/>
              <a:t>stream create --name </a:t>
            </a:r>
            <a:r>
              <a:rPr lang="en-US" dirty="0" err="1" smtClean="0"/>
              <a:t>tweettest</a:t>
            </a:r>
            <a:r>
              <a:rPr lang="en-US" dirty="0" smtClean="0"/>
              <a:t> --definition "</a:t>
            </a:r>
            <a:r>
              <a:rPr lang="en-US" dirty="0" err="1" smtClean="0"/>
              <a:t>twittersearch</a:t>
            </a:r>
            <a:r>
              <a:rPr lang="en-US" dirty="0" smtClean="0"/>
              <a:t> --</a:t>
            </a:r>
            <a:r>
              <a:rPr lang="en-US" dirty="0" err="1" smtClean="0"/>
              <a:t>consumerKey</a:t>
            </a:r>
            <a:r>
              <a:rPr lang="en-US" dirty="0" smtClean="0"/>
              <a:t>=eqppNxTT4pJroFG4OUHi6UZ5J --</a:t>
            </a:r>
            <a:r>
              <a:rPr lang="en-US" dirty="0" err="1" smtClean="0"/>
              <a:t>consumerSecret</a:t>
            </a:r>
            <a:r>
              <a:rPr lang="en-US" dirty="0" smtClean="0"/>
              <a:t>=1VnBvCFnEs9nszkr8Zi6uSak5h1Vn4BwFBC3n99gJ7h3l9NIG6 --query='#</a:t>
            </a:r>
            <a:r>
              <a:rPr lang="en-US" dirty="0" err="1" smtClean="0"/>
              <a:t>marchmadness</a:t>
            </a:r>
            <a:r>
              <a:rPr lang="en-US" dirty="0" smtClean="0"/>
              <a:t>' | splitter --expression=#</a:t>
            </a:r>
            <a:r>
              <a:rPr lang="en-US" dirty="0" err="1" smtClean="0"/>
              <a:t>jsonPath</a:t>
            </a:r>
            <a:r>
              <a:rPr lang="en-US" dirty="0" smtClean="0"/>
              <a:t>(</a:t>
            </a:r>
            <a:r>
              <a:rPr lang="en-US" dirty="0" err="1" smtClean="0"/>
              <a:t>payload,'$.text</a:t>
            </a:r>
            <a:r>
              <a:rPr lang="en-US" dirty="0" smtClean="0"/>
              <a:t>') | log" –deploy</a:t>
            </a:r>
          </a:p>
          <a:p>
            <a:endParaRPr lang="en-US" dirty="0" smtClean="0"/>
          </a:p>
          <a:p>
            <a:r>
              <a:rPr lang="en-US" dirty="0" smtClean="0"/>
              <a:t>Tap for counter:</a:t>
            </a:r>
          </a:p>
          <a:p>
            <a:r>
              <a:rPr lang="en-US" dirty="0" smtClean="0"/>
              <a:t>stream create </a:t>
            </a:r>
            <a:r>
              <a:rPr lang="en-US" dirty="0" err="1" smtClean="0"/>
              <a:t>tweetlang</a:t>
            </a:r>
            <a:r>
              <a:rPr lang="en-US" dirty="0" smtClean="0"/>
              <a:t>  --definition "</a:t>
            </a:r>
            <a:r>
              <a:rPr lang="en-US" dirty="0" err="1" smtClean="0"/>
              <a:t>tap:stream:tweettest</a:t>
            </a:r>
            <a:r>
              <a:rPr lang="en-US" dirty="0" smtClean="0"/>
              <a:t> &gt; field-value-counter --</a:t>
            </a:r>
            <a:r>
              <a:rPr lang="en-US" dirty="0" err="1" smtClean="0"/>
              <a:t>fieldName</a:t>
            </a:r>
            <a:r>
              <a:rPr lang="en-US" dirty="0" smtClean="0"/>
              <a:t>=</a:t>
            </a:r>
            <a:r>
              <a:rPr lang="en-US" dirty="0" err="1" smtClean="0"/>
              <a:t>lang</a:t>
            </a:r>
            <a:r>
              <a:rPr lang="en-US" dirty="0" smtClean="0"/>
              <a:t>" --deploy</a:t>
            </a:r>
          </a:p>
          <a:p>
            <a:endParaRPr lang="en-US" dirty="0" smtClean="0"/>
          </a:p>
          <a:p>
            <a:r>
              <a:rPr lang="en-US" dirty="0" smtClean="0"/>
              <a:t>See counter:</a:t>
            </a:r>
          </a:p>
          <a:p>
            <a:r>
              <a:rPr lang="en-US" dirty="0" smtClean="0"/>
              <a:t>field-value-counter display --name </a:t>
            </a:r>
            <a:r>
              <a:rPr lang="en-US" dirty="0" err="1" smtClean="0"/>
              <a:t>tweetlang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82443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/>
          <p:nvPr/>
        </p:nvSpPr>
        <p:spPr>
          <a:xfrm>
            <a:off x="0" y="4629150"/>
            <a:ext cx="9144000" cy="385764"/>
          </a:xfrm>
          <a:prstGeom prst="rect">
            <a:avLst/>
          </a:prstGeom>
          <a:solidFill>
            <a:srgbClr val="00786E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10" name="Shape 10"/>
          <p:cNvSpPr/>
          <p:nvPr/>
        </p:nvSpPr>
        <p:spPr>
          <a:xfrm>
            <a:off x="366713" y="5018449"/>
            <a:ext cx="2274887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rPr>
              <a:t>© Copyright 2014 Pivotal. All rights reserved.</a:t>
            </a:r>
          </a:p>
        </p:txBody>
      </p:sp>
      <p:pic>
        <p:nvPicPr>
          <p:cNvPr id="11" name="image1.png" descr="Pivotal_Logo_white.png"/>
          <p:cNvPicPr/>
          <p:nvPr/>
        </p:nvPicPr>
        <p:blipFill>
          <a:blip/>
          <a:stretch>
            <a:fillRect/>
          </a:stretch>
        </p:blipFill>
        <p:spPr>
          <a:xfrm>
            <a:off x="7941733" y="4713966"/>
            <a:ext cx="957263" cy="219456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Shape 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/>
          <a:ln w="12700">
            <a:solidFill/>
            <a:round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13" name="Shape 13"/>
          <p:cNvSpPr>
            <a:spLocks noGrp="1"/>
          </p:cNvSpPr>
          <p:nvPr>
            <p:ph type="title"/>
          </p:nvPr>
        </p:nvSpPr>
        <p:spPr>
          <a:xfrm>
            <a:off x="890587" y="27031"/>
            <a:ext cx="7620001" cy="2292305"/>
          </a:xfrm>
          <a:prstGeom prst="rect">
            <a:avLst/>
          </a:prstGeom>
        </p:spPr>
        <p:txBody>
          <a:bodyPr anchor="b"/>
          <a:lstStyle>
            <a:lvl1pPr>
              <a:defRPr sz="3600" b="1">
                <a:solidFill>
                  <a:srgbClr val="F16F3B"/>
                </a:solidFill>
                <a:uFill>
                  <a:solidFill>
                    <a:srgbClr val="F16F3B"/>
                  </a:solidFill>
                </a:uFill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  <a:uFillTx/>
              </a:defRPr>
            </a:pPr>
            <a:r>
              <a:rPr sz="3600" b="1">
                <a:solidFill>
                  <a:srgbClr val="F16F3B"/>
                </a:solidFill>
                <a:uFill>
                  <a:solidFill>
                    <a:srgbClr val="F16F3B"/>
                  </a:solidFill>
                </a:uFill>
              </a:rPr>
              <a:t>Title Text</a:t>
            </a:r>
          </a:p>
        </p:txBody>
      </p:sp>
      <p:sp>
        <p:nvSpPr>
          <p:cNvPr id="14" name="Shape 14"/>
          <p:cNvSpPr>
            <a:spLocks noGrp="1"/>
          </p:cNvSpPr>
          <p:nvPr>
            <p:ph type="body" idx="1"/>
          </p:nvPr>
        </p:nvSpPr>
        <p:spPr>
          <a:xfrm>
            <a:off x="890587" y="2633384"/>
            <a:ext cx="7620001" cy="1042337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>
                <a:solidFill>
                  <a:srgbClr val="3EA7BC"/>
                </a:solidFill>
                <a:uFill>
                  <a:solidFill>
                    <a:srgbClr val="3EA7BC"/>
                  </a:solidFill>
                </a:uFill>
              </a:defRPr>
            </a:lvl1pPr>
            <a:lvl2pPr marL="0" indent="457200">
              <a:spcBef>
                <a:spcPts val="0"/>
              </a:spcBef>
              <a:buClrTx/>
              <a:buSzTx/>
              <a:buFontTx/>
              <a:buNone/>
              <a:defRPr>
                <a:solidFill>
                  <a:srgbClr val="3EA7BC"/>
                </a:solidFill>
                <a:uFill>
                  <a:solidFill>
                    <a:srgbClr val="3EA7BC"/>
                  </a:solidFill>
                </a:uFill>
              </a:defRPr>
            </a:lvl2pPr>
            <a:lvl3pPr marL="0" indent="914400">
              <a:spcBef>
                <a:spcPts val="0"/>
              </a:spcBef>
              <a:buClrTx/>
              <a:buSzTx/>
              <a:buFontTx/>
              <a:buNone/>
              <a:defRPr>
                <a:solidFill>
                  <a:srgbClr val="3EA7BC"/>
                </a:solidFill>
                <a:uFill>
                  <a:solidFill>
                    <a:srgbClr val="3EA7BC"/>
                  </a:solidFill>
                </a:uFill>
              </a:defRPr>
            </a:lvl3pPr>
            <a:lvl4pPr marL="0" indent="1371600">
              <a:spcBef>
                <a:spcPts val="0"/>
              </a:spcBef>
              <a:buClrTx/>
              <a:buSzTx/>
              <a:buFontTx/>
              <a:buNone/>
              <a:defRPr>
                <a:solidFill>
                  <a:srgbClr val="3EA7BC"/>
                </a:solidFill>
                <a:uFill>
                  <a:solidFill>
                    <a:srgbClr val="3EA7BC"/>
                  </a:solidFill>
                </a:uFill>
              </a:defRPr>
            </a:lvl4pPr>
            <a:lvl5pPr marL="0" indent="1828800">
              <a:spcBef>
                <a:spcPts val="0"/>
              </a:spcBef>
              <a:buClrTx/>
              <a:buSzTx/>
              <a:buFontTx/>
              <a:buNone/>
              <a:defRPr>
                <a:solidFill>
                  <a:srgbClr val="3EA7BC"/>
                </a:solidFill>
                <a:uFill>
                  <a:solidFill>
                    <a:srgbClr val="3EA7BC"/>
                  </a:solidFill>
                </a:uFill>
              </a:defRPr>
            </a:lvl5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3EA7BC"/>
                </a:solidFill>
                <a:uFill>
                  <a:solidFill>
                    <a:srgbClr val="3EA7BC"/>
                  </a:solidFill>
                </a:u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3EA7BC"/>
                </a:solidFill>
                <a:uFill>
                  <a:solidFill>
                    <a:srgbClr val="3EA7BC"/>
                  </a:solidFill>
                </a:u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3EA7BC"/>
                </a:solidFill>
                <a:uFill>
                  <a:solidFill>
                    <a:srgbClr val="3EA7BC"/>
                  </a:solidFill>
                </a:u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3EA7BC"/>
                </a:solidFill>
                <a:uFill>
                  <a:solidFill>
                    <a:srgbClr val="3EA7BC"/>
                  </a:solidFill>
                </a:u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3EA7BC"/>
                </a:solidFill>
                <a:uFill>
                  <a:solidFill>
                    <a:srgbClr val="3EA7BC"/>
                  </a:solidFill>
                </a:uFill>
              </a:rPr>
              <a:t>Body Level Five</a:t>
            </a:r>
          </a:p>
        </p:txBody>
      </p:sp>
      <p:sp>
        <p:nvSpPr>
          <p:cNvPr id="15" name="Shape 15"/>
          <p:cNvSpPr/>
          <p:nvPr/>
        </p:nvSpPr>
        <p:spPr>
          <a:xfrm>
            <a:off x="0" y="4629150"/>
            <a:ext cx="9144000" cy="385764"/>
          </a:xfrm>
          <a:prstGeom prst="rect">
            <a:avLst/>
          </a:prstGeom>
          <a:solidFill>
            <a:srgbClr val="00786E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16" name="Shape 16"/>
          <p:cNvSpPr/>
          <p:nvPr/>
        </p:nvSpPr>
        <p:spPr>
          <a:xfrm>
            <a:off x="366713" y="5043849"/>
            <a:ext cx="2274887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rPr>
              <a:t>© Copyright 2014 Pivotal. All rights reserved.</a:t>
            </a:r>
          </a:p>
        </p:txBody>
      </p:sp>
      <p:sp>
        <p:nvSpPr>
          <p:cNvPr id="17" name="Shape 1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  <p:pic>
        <p:nvPicPr>
          <p:cNvPr id="18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37764" y="4709393"/>
            <a:ext cx="965201" cy="228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, Subtitle, Content and Lef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/>
          <p:nvPr/>
        </p:nvSpPr>
        <p:spPr>
          <a:xfrm>
            <a:off x="0" y="4629150"/>
            <a:ext cx="9144000" cy="385764"/>
          </a:xfrm>
          <a:prstGeom prst="rect">
            <a:avLst/>
          </a:prstGeom>
          <a:solidFill>
            <a:srgbClr val="00786E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80" name="Shape 8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  <p:sp>
        <p:nvSpPr>
          <p:cNvPr id="81" name="Shape 81"/>
          <p:cNvSpPr>
            <a:spLocks noGrp="1"/>
          </p:cNvSpPr>
          <p:nvPr>
            <p:ph type="title"/>
          </p:nvPr>
        </p:nvSpPr>
        <p:spPr>
          <a:xfrm>
            <a:off x="366713" y="325438"/>
            <a:ext cx="8410576" cy="460376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3200"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</a:rPr>
              <a:t>Title Text</a:t>
            </a:r>
          </a:p>
        </p:txBody>
      </p:sp>
      <p:sp>
        <p:nvSpPr>
          <p:cNvPr id="82" name="Shape 82"/>
          <p:cNvSpPr>
            <a:spLocks noGrp="1"/>
          </p:cNvSpPr>
          <p:nvPr>
            <p:ph type="body" idx="1"/>
          </p:nvPr>
        </p:nvSpPr>
        <p:spPr>
          <a:xfrm>
            <a:off x="366713" y="785812"/>
            <a:ext cx="8410576" cy="34622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 sz="2000"/>
            </a:lvl1pPr>
            <a:lvl2pPr marL="0" indent="457200">
              <a:spcBef>
                <a:spcPts val="0"/>
              </a:spcBef>
              <a:buClrTx/>
              <a:buSzTx/>
              <a:buFontTx/>
              <a:buNone/>
              <a:defRPr sz="2000"/>
            </a:lvl2pPr>
            <a:lvl3pPr marL="0" indent="914400">
              <a:spcBef>
                <a:spcPts val="0"/>
              </a:spcBef>
              <a:buClrTx/>
              <a:buSzTx/>
              <a:buFontTx/>
              <a:buNone/>
              <a:defRPr sz="2000"/>
            </a:lvl3pPr>
            <a:lvl4pPr marL="0" indent="1371600">
              <a:spcBef>
                <a:spcPts val="0"/>
              </a:spcBef>
              <a:buClrTx/>
              <a:buSzTx/>
              <a:buFontTx/>
              <a:buNone/>
              <a:defRPr sz="2000"/>
            </a:lvl4pPr>
            <a:lvl5pPr marL="0" indent="1828800">
              <a:spcBef>
                <a:spcPts val="0"/>
              </a:spcBef>
              <a:buClrTx/>
              <a:buSzTx/>
              <a:buFontTx/>
              <a:buNone/>
              <a:defRPr sz="2000"/>
            </a:lvl5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0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20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uFillTx/>
              </a:defRPr>
            </a:pPr>
            <a:r>
              <a:rPr sz="20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uFillTx/>
              </a:defRPr>
            </a:pPr>
            <a:r>
              <a:rPr sz="20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uFillTx/>
              </a:defRPr>
            </a:pPr>
            <a:r>
              <a:rPr sz="20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Five</a:t>
            </a:r>
          </a:p>
        </p:txBody>
      </p:sp>
      <p:sp>
        <p:nvSpPr>
          <p:cNvPr id="83" name="Shape 83"/>
          <p:cNvSpPr/>
          <p:nvPr/>
        </p:nvSpPr>
        <p:spPr>
          <a:xfrm>
            <a:off x="366713" y="5021495"/>
            <a:ext cx="2274887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rPr>
              <a:t>© Copyright 2014 Pivotal. All rights reserved.</a:t>
            </a:r>
          </a:p>
        </p:txBody>
      </p:sp>
      <p:pic>
        <p:nvPicPr>
          <p:cNvPr id="84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37764" y="4709393"/>
            <a:ext cx="965201" cy="228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/>
          <p:nvPr/>
        </p:nvSpPr>
        <p:spPr>
          <a:xfrm>
            <a:off x="0" y="4629150"/>
            <a:ext cx="9144000" cy="385764"/>
          </a:xfrm>
          <a:prstGeom prst="rect">
            <a:avLst/>
          </a:prstGeom>
          <a:solidFill>
            <a:srgbClr val="00786E"/>
          </a:solidFill>
          <a:ln w="12700">
            <a:miter lim="400000"/>
          </a:ln>
        </p:spPr>
        <p:txBody>
          <a:bodyPr lIns="45719" rIns="45719" anchor="ctr"/>
          <a:lstStyle/>
          <a:p>
            <a:pPr lvl="0"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87" name="Shape 8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  <p:sp>
        <p:nvSpPr>
          <p:cNvPr id="88" name="Shape 8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3200"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</a:rPr>
              <a:t>Title Text</a:t>
            </a:r>
          </a:p>
        </p:txBody>
      </p:sp>
      <p:sp>
        <p:nvSpPr>
          <p:cNvPr id="89" name="Shape 8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numCol="2" spcCol="420528"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Five</a:t>
            </a:r>
          </a:p>
        </p:txBody>
      </p:sp>
      <p:sp>
        <p:nvSpPr>
          <p:cNvPr id="90" name="Shape 90"/>
          <p:cNvSpPr/>
          <p:nvPr/>
        </p:nvSpPr>
        <p:spPr>
          <a:xfrm>
            <a:off x="366713" y="5043849"/>
            <a:ext cx="2274887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rPr>
              <a:t>© Copyright 2014 Pivotal. All rights reserved.</a:t>
            </a:r>
          </a:p>
        </p:txBody>
      </p:sp>
      <p:pic>
        <p:nvPicPr>
          <p:cNvPr id="91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37764" y="4709393"/>
            <a:ext cx="965201" cy="228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oter Ba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ck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/>
          <p:nvPr/>
        </p:nvSpPr>
        <p:spPr>
          <a:xfrm>
            <a:off x="0" y="4629150"/>
            <a:ext cx="9144000" cy="385764"/>
          </a:xfrm>
          <a:prstGeom prst="rect">
            <a:avLst/>
          </a:prstGeom>
          <a:solidFill>
            <a:srgbClr val="00786E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96" name="Shape 96"/>
          <p:cNvSpPr/>
          <p:nvPr/>
        </p:nvSpPr>
        <p:spPr>
          <a:xfrm>
            <a:off x="366713" y="5018449"/>
            <a:ext cx="2274887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rPr>
              <a:t>© Copyright 2014 Pivotal. All rights reserved.</a:t>
            </a:r>
          </a:p>
        </p:txBody>
      </p:sp>
      <p:pic>
        <p:nvPicPr>
          <p:cNvPr id="97" name="image1.png" descr="Pivotal_Logo_white.png"/>
          <p:cNvPicPr/>
          <p:nvPr/>
        </p:nvPicPr>
        <p:blipFill>
          <a:blip/>
          <a:stretch>
            <a:fillRect/>
          </a:stretch>
        </p:blipFill>
        <p:spPr>
          <a:xfrm>
            <a:off x="7941733" y="4713966"/>
            <a:ext cx="957263" cy="219456"/>
          </a:xfrm>
          <a:prstGeom prst="rect">
            <a:avLst/>
          </a:prstGeom>
          <a:ln w="12700">
            <a:miter lim="400000"/>
          </a:ln>
        </p:spPr>
      </p:pic>
      <p:sp>
        <p:nvSpPr>
          <p:cNvPr id="98" name="Shape 9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/>
          <a:ln w="12700">
            <a:solidFill/>
            <a:round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99" name="Shape 99"/>
          <p:cNvSpPr/>
          <p:nvPr/>
        </p:nvSpPr>
        <p:spPr>
          <a:xfrm>
            <a:off x="0" y="4629150"/>
            <a:ext cx="9144000" cy="385764"/>
          </a:xfrm>
          <a:prstGeom prst="rect">
            <a:avLst/>
          </a:prstGeom>
          <a:solidFill>
            <a:srgbClr val="00786E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100" name="Shape 10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  <p:sp>
        <p:nvSpPr>
          <p:cNvPr id="101" name="Shape 101"/>
          <p:cNvSpPr/>
          <p:nvPr/>
        </p:nvSpPr>
        <p:spPr>
          <a:xfrm>
            <a:off x="366713" y="5043849"/>
            <a:ext cx="2274887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rPr>
              <a:t>© Copyright 2014 Pivotal. All rights reserved.</a:t>
            </a:r>
          </a:p>
        </p:txBody>
      </p:sp>
      <p:pic>
        <p:nvPicPr>
          <p:cNvPr id="102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37764" y="4709393"/>
            <a:ext cx="965201" cy="228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copy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>
            <a:spLocks noGrp="1"/>
          </p:cNvSpPr>
          <p:nvPr>
            <p:ph type="title"/>
          </p:nvPr>
        </p:nvSpPr>
        <p:spPr>
          <a:xfrm>
            <a:off x="890587" y="27031"/>
            <a:ext cx="7620001" cy="2292305"/>
          </a:xfrm>
          <a:prstGeom prst="rect">
            <a:avLst/>
          </a:prstGeom>
        </p:spPr>
        <p:txBody>
          <a:bodyPr anchor="b"/>
          <a:lstStyle>
            <a:lvl1pPr>
              <a:defRPr sz="3600">
                <a:solidFill>
                  <a:srgbClr val="F06E40"/>
                </a:solidFill>
                <a:uFill>
                  <a:solidFill>
                    <a:srgbClr val="F16F3B"/>
                  </a:solidFill>
                </a:u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3600">
                <a:solidFill>
                  <a:srgbClr val="F06E40"/>
                </a:solidFill>
                <a:uFill>
                  <a:solidFill>
                    <a:srgbClr val="F16F3B"/>
                  </a:solidFill>
                </a:uFill>
              </a:rPr>
              <a:t>Title Text</a:t>
            </a:r>
          </a:p>
        </p:txBody>
      </p:sp>
      <p:sp>
        <p:nvSpPr>
          <p:cNvPr id="109" name="Shape 109"/>
          <p:cNvSpPr>
            <a:spLocks noGrp="1"/>
          </p:cNvSpPr>
          <p:nvPr>
            <p:ph type="body" idx="1"/>
          </p:nvPr>
        </p:nvSpPr>
        <p:spPr>
          <a:xfrm>
            <a:off x="890587" y="2633384"/>
            <a:ext cx="7620001" cy="1042337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>
                <a:solidFill>
                  <a:srgbClr val="1BA8DC"/>
                </a:solidFill>
                <a:uFill>
                  <a:solidFill>
                    <a:srgbClr val="3EA7BC"/>
                  </a:solidFill>
                </a:uFill>
                <a:latin typeface="Avenir Next"/>
                <a:ea typeface="Avenir Next"/>
                <a:cs typeface="Avenir Next"/>
                <a:sym typeface="Avenir Next"/>
              </a:defRPr>
            </a:lvl1pPr>
            <a:lvl2pPr marL="0" indent="457200">
              <a:spcBef>
                <a:spcPts val="0"/>
              </a:spcBef>
              <a:buClrTx/>
              <a:buSzTx/>
              <a:buFontTx/>
              <a:buNone/>
              <a:defRPr>
                <a:solidFill>
                  <a:srgbClr val="1BA8DC"/>
                </a:solidFill>
                <a:uFill>
                  <a:solidFill>
                    <a:srgbClr val="3EA7BC"/>
                  </a:solidFill>
                </a:uFill>
                <a:latin typeface="Avenir Next"/>
                <a:ea typeface="Avenir Next"/>
                <a:cs typeface="Avenir Next"/>
                <a:sym typeface="Avenir Next"/>
              </a:defRPr>
            </a:lvl2pPr>
            <a:lvl3pPr marL="0" indent="914400">
              <a:spcBef>
                <a:spcPts val="0"/>
              </a:spcBef>
              <a:buClrTx/>
              <a:buSzTx/>
              <a:buFontTx/>
              <a:buNone/>
              <a:defRPr>
                <a:solidFill>
                  <a:srgbClr val="1BA8DC"/>
                </a:solidFill>
                <a:uFill>
                  <a:solidFill>
                    <a:srgbClr val="3EA7BC"/>
                  </a:solidFill>
                </a:uFill>
                <a:latin typeface="Avenir Next"/>
                <a:ea typeface="Avenir Next"/>
                <a:cs typeface="Avenir Next"/>
                <a:sym typeface="Avenir Next"/>
              </a:defRPr>
            </a:lvl3pPr>
            <a:lvl4pPr marL="0" indent="1371600">
              <a:spcBef>
                <a:spcPts val="0"/>
              </a:spcBef>
              <a:buClrTx/>
              <a:buSzTx/>
              <a:buFontTx/>
              <a:buNone/>
              <a:defRPr>
                <a:solidFill>
                  <a:srgbClr val="1BA8DC"/>
                </a:solidFill>
                <a:uFill>
                  <a:solidFill>
                    <a:srgbClr val="3EA7BC"/>
                  </a:solidFill>
                </a:uFill>
                <a:latin typeface="Avenir Next"/>
                <a:ea typeface="Avenir Next"/>
                <a:cs typeface="Avenir Next"/>
                <a:sym typeface="Avenir Next"/>
              </a:defRPr>
            </a:lvl4pPr>
            <a:lvl5pPr marL="0" indent="1828800">
              <a:spcBef>
                <a:spcPts val="0"/>
              </a:spcBef>
              <a:buClrTx/>
              <a:buSzTx/>
              <a:buFontTx/>
              <a:buNone/>
              <a:defRPr>
                <a:solidFill>
                  <a:srgbClr val="1BA8DC"/>
                </a:solidFill>
                <a:uFill>
                  <a:solidFill>
                    <a:srgbClr val="3EA7BC"/>
                  </a:solidFill>
                </a:uFill>
                <a:latin typeface="Avenir Next"/>
                <a:ea typeface="Avenir Next"/>
                <a:cs typeface="Avenir Next"/>
                <a:sym typeface="Avenir Next"/>
              </a:defRPr>
            </a:lvl5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1BA8DC"/>
                </a:solidFill>
                <a:uFill>
                  <a:solidFill>
                    <a:srgbClr val="3EA7BC"/>
                  </a:solidFill>
                </a:u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1BA8DC"/>
                </a:solidFill>
                <a:uFill>
                  <a:solidFill>
                    <a:srgbClr val="3EA7BC"/>
                  </a:solidFill>
                </a:u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1BA8DC"/>
                </a:solidFill>
                <a:uFill>
                  <a:solidFill>
                    <a:srgbClr val="3EA7BC"/>
                  </a:solidFill>
                </a:u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1BA8DC"/>
                </a:solidFill>
                <a:uFill>
                  <a:solidFill>
                    <a:srgbClr val="3EA7BC"/>
                  </a:solidFill>
                </a:u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1BA8DC"/>
                </a:solidFill>
                <a:uFill>
                  <a:solidFill>
                    <a:srgbClr val="3EA7BC"/>
                  </a:solidFill>
                </a:uFill>
              </a:rPr>
              <a:t>Body Level Five</a:t>
            </a:r>
          </a:p>
        </p:txBody>
      </p:sp>
      <p:sp>
        <p:nvSpPr>
          <p:cNvPr id="110" name="Shape 11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  <p:sp>
        <p:nvSpPr>
          <p:cNvPr id="111" name="Shape 111"/>
          <p:cNvSpPr/>
          <p:nvPr/>
        </p:nvSpPr>
        <p:spPr>
          <a:xfrm>
            <a:off x="0" y="4629150"/>
            <a:ext cx="9144000" cy="385764"/>
          </a:xfrm>
          <a:prstGeom prst="rect">
            <a:avLst/>
          </a:prstGeom>
          <a:solidFill>
            <a:srgbClr val="00786E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112" name="Shape 112"/>
          <p:cNvSpPr/>
          <p:nvPr/>
        </p:nvSpPr>
        <p:spPr>
          <a:xfrm>
            <a:off x="366713" y="5043849"/>
            <a:ext cx="2274887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rPr>
              <a:t>© Copyright 2014 Pivotal. All rights reserved.</a:t>
            </a:r>
          </a:p>
        </p:txBody>
      </p:sp>
      <p:pic>
        <p:nvPicPr>
          <p:cNvPr id="113" name="Picture 112" descr="Pivotal_Logo_white.png"/>
          <p:cNvPicPr/>
          <p:nvPr/>
        </p:nvPicPr>
        <p:blipFill>
          <a:blip/>
          <a:stretch>
            <a:fillRect/>
          </a:stretch>
        </p:blipFill>
        <p:spPr>
          <a:xfrm>
            <a:off x="7941733" y="4713966"/>
            <a:ext cx="957263" cy="219456"/>
          </a:xfrm>
          <a:prstGeom prst="rect">
            <a:avLst/>
          </a:prstGeom>
          <a:ln w="12700">
            <a:miter lim="400000"/>
          </a:ln>
        </p:spPr>
      </p:pic>
      <p:sp>
        <p:nvSpPr>
          <p:cNvPr id="114" name="Shape 114"/>
          <p:cNvSpPr/>
          <p:nvPr/>
        </p:nvSpPr>
        <p:spPr>
          <a:xfrm>
            <a:off x="0" y="4629150"/>
            <a:ext cx="9144000" cy="385764"/>
          </a:xfrm>
          <a:prstGeom prst="rect">
            <a:avLst/>
          </a:prstGeom>
          <a:solidFill>
            <a:srgbClr val="00786E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pic>
        <p:nvPicPr>
          <p:cNvPr id="115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37764" y="4709393"/>
            <a:ext cx="965201" cy="228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copy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/>
          </p:cNvSpPr>
          <p:nvPr>
            <p:ph type="title"/>
          </p:nvPr>
        </p:nvSpPr>
        <p:spPr>
          <a:xfrm>
            <a:off x="890587" y="27031"/>
            <a:ext cx="7620001" cy="2292305"/>
          </a:xfrm>
          <a:prstGeom prst="rect">
            <a:avLst/>
          </a:prstGeom>
        </p:spPr>
        <p:txBody>
          <a:bodyPr anchor="b"/>
          <a:lstStyle>
            <a:lvl1pPr>
              <a:defRPr sz="3600">
                <a:solidFill>
                  <a:srgbClr val="F06E40"/>
                </a:solidFill>
                <a:uFill>
                  <a:solidFill>
                    <a:srgbClr val="F16F3B"/>
                  </a:solidFill>
                </a:u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3600">
                <a:solidFill>
                  <a:srgbClr val="F06E40"/>
                </a:solidFill>
                <a:uFill>
                  <a:solidFill>
                    <a:srgbClr val="F16F3B"/>
                  </a:solidFill>
                </a:uFill>
              </a:rPr>
              <a:t>Title Text</a:t>
            </a:r>
          </a:p>
        </p:txBody>
      </p:sp>
      <p:sp>
        <p:nvSpPr>
          <p:cNvPr id="118" name="Shape 118"/>
          <p:cNvSpPr>
            <a:spLocks noGrp="1"/>
          </p:cNvSpPr>
          <p:nvPr>
            <p:ph type="body" idx="1"/>
          </p:nvPr>
        </p:nvSpPr>
        <p:spPr>
          <a:xfrm>
            <a:off x="890587" y="2633384"/>
            <a:ext cx="7620001" cy="1042337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>
                <a:solidFill>
                  <a:srgbClr val="1BA8DC"/>
                </a:solidFill>
                <a:uFill>
                  <a:solidFill>
                    <a:srgbClr val="3EA7BC"/>
                  </a:solidFill>
                </a:uFill>
                <a:latin typeface="Avenir Next"/>
                <a:ea typeface="Avenir Next"/>
                <a:cs typeface="Avenir Next"/>
                <a:sym typeface="Avenir Next"/>
              </a:defRPr>
            </a:lvl1pPr>
            <a:lvl2pPr marL="0" indent="457200">
              <a:spcBef>
                <a:spcPts val="0"/>
              </a:spcBef>
              <a:buClrTx/>
              <a:buSzTx/>
              <a:buFontTx/>
              <a:buNone/>
              <a:defRPr>
                <a:solidFill>
                  <a:srgbClr val="1BA8DC"/>
                </a:solidFill>
                <a:uFill>
                  <a:solidFill>
                    <a:srgbClr val="3EA7BC"/>
                  </a:solidFill>
                </a:uFill>
                <a:latin typeface="Avenir Next"/>
                <a:ea typeface="Avenir Next"/>
                <a:cs typeface="Avenir Next"/>
                <a:sym typeface="Avenir Next"/>
              </a:defRPr>
            </a:lvl2pPr>
            <a:lvl3pPr marL="0" indent="914400">
              <a:spcBef>
                <a:spcPts val="0"/>
              </a:spcBef>
              <a:buClrTx/>
              <a:buSzTx/>
              <a:buFontTx/>
              <a:buNone/>
              <a:defRPr>
                <a:solidFill>
                  <a:srgbClr val="1BA8DC"/>
                </a:solidFill>
                <a:uFill>
                  <a:solidFill>
                    <a:srgbClr val="3EA7BC"/>
                  </a:solidFill>
                </a:uFill>
                <a:latin typeface="Avenir Next"/>
                <a:ea typeface="Avenir Next"/>
                <a:cs typeface="Avenir Next"/>
                <a:sym typeface="Avenir Next"/>
              </a:defRPr>
            </a:lvl3pPr>
            <a:lvl4pPr marL="0" indent="1371600">
              <a:spcBef>
                <a:spcPts val="0"/>
              </a:spcBef>
              <a:buClrTx/>
              <a:buSzTx/>
              <a:buFontTx/>
              <a:buNone/>
              <a:defRPr>
                <a:solidFill>
                  <a:srgbClr val="1BA8DC"/>
                </a:solidFill>
                <a:uFill>
                  <a:solidFill>
                    <a:srgbClr val="3EA7BC"/>
                  </a:solidFill>
                </a:uFill>
                <a:latin typeface="Avenir Next"/>
                <a:ea typeface="Avenir Next"/>
                <a:cs typeface="Avenir Next"/>
                <a:sym typeface="Avenir Next"/>
              </a:defRPr>
            </a:lvl4pPr>
            <a:lvl5pPr marL="0" indent="1828800">
              <a:spcBef>
                <a:spcPts val="0"/>
              </a:spcBef>
              <a:buClrTx/>
              <a:buSzTx/>
              <a:buFontTx/>
              <a:buNone/>
              <a:defRPr>
                <a:solidFill>
                  <a:srgbClr val="1BA8DC"/>
                </a:solidFill>
                <a:uFill>
                  <a:solidFill>
                    <a:srgbClr val="3EA7BC"/>
                  </a:solidFill>
                </a:uFill>
                <a:latin typeface="Avenir Next"/>
                <a:ea typeface="Avenir Next"/>
                <a:cs typeface="Avenir Next"/>
                <a:sym typeface="Avenir Next"/>
              </a:defRPr>
            </a:lvl5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1BA8DC"/>
                </a:solidFill>
                <a:uFill>
                  <a:solidFill>
                    <a:srgbClr val="3EA7BC"/>
                  </a:solidFill>
                </a:u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1BA8DC"/>
                </a:solidFill>
                <a:uFill>
                  <a:solidFill>
                    <a:srgbClr val="3EA7BC"/>
                  </a:solidFill>
                </a:u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1BA8DC"/>
                </a:solidFill>
                <a:uFill>
                  <a:solidFill>
                    <a:srgbClr val="3EA7BC"/>
                  </a:solidFill>
                </a:u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1BA8DC"/>
                </a:solidFill>
                <a:uFill>
                  <a:solidFill>
                    <a:srgbClr val="3EA7BC"/>
                  </a:solidFill>
                </a:u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1BA8DC"/>
                </a:solidFill>
                <a:uFill>
                  <a:solidFill>
                    <a:srgbClr val="3EA7BC"/>
                  </a:solidFill>
                </a:uFill>
              </a:rPr>
              <a:t>Body Level Five</a:t>
            </a:r>
          </a:p>
        </p:txBody>
      </p:sp>
      <p:sp>
        <p:nvSpPr>
          <p:cNvPr id="119" name="Shape 11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  <p:sp>
        <p:nvSpPr>
          <p:cNvPr id="120" name="Shape 120"/>
          <p:cNvSpPr/>
          <p:nvPr/>
        </p:nvSpPr>
        <p:spPr>
          <a:xfrm>
            <a:off x="0" y="4629150"/>
            <a:ext cx="9144000" cy="385764"/>
          </a:xfrm>
          <a:prstGeom prst="rect">
            <a:avLst/>
          </a:prstGeom>
          <a:solidFill>
            <a:srgbClr val="00786E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121" name="Shape 121"/>
          <p:cNvSpPr/>
          <p:nvPr/>
        </p:nvSpPr>
        <p:spPr>
          <a:xfrm>
            <a:off x="366713" y="5043849"/>
            <a:ext cx="2274887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rPr>
              <a:t>© Copyright 2014 Pivotal. All rights reserved.</a:t>
            </a:r>
          </a:p>
        </p:txBody>
      </p:sp>
      <p:pic>
        <p:nvPicPr>
          <p:cNvPr id="122" name="Picture 121" descr="Pivotal_Logo_white.png"/>
          <p:cNvPicPr/>
          <p:nvPr/>
        </p:nvPicPr>
        <p:blipFill>
          <a:blip/>
          <a:stretch>
            <a:fillRect/>
          </a:stretch>
        </p:blipFill>
        <p:spPr>
          <a:xfrm>
            <a:off x="7941733" y="4713966"/>
            <a:ext cx="957263" cy="219456"/>
          </a:xfrm>
          <a:prstGeom prst="rect">
            <a:avLst/>
          </a:prstGeom>
          <a:ln w="12700">
            <a:miter lim="400000"/>
          </a:ln>
        </p:spPr>
      </p:pic>
      <p:sp>
        <p:nvSpPr>
          <p:cNvPr id="123" name="Shape 123"/>
          <p:cNvSpPr/>
          <p:nvPr/>
        </p:nvSpPr>
        <p:spPr>
          <a:xfrm>
            <a:off x="0" y="4629150"/>
            <a:ext cx="9144000" cy="385764"/>
          </a:xfrm>
          <a:prstGeom prst="rect">
            <a:avLst/>
          </a:prstGeom>
          <a:solidFill>
            <a:srgbClr val="00786E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pic>
        <p:nvPicPr>
          <p:cNvPr id="124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37764" y="4709393"/>
            <a:ext cx="965201" cy="228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Footer Ba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/>
          <p:nvPr/>
        </p:nvSpPr>
        <p:spPr>
          <a:xfrm>
            <a:off x="0" y="4629150"/>
            <a:ext cx="9144000" cy="385764"/>
          </a:xfrm>
          <a:prstGeom prst="rect">
            <a:avLst/>
          </a:prstGeom>
          <a:solidFill>
            <a:srgbClr val="00786E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127" name="Shape 12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  <p:sp>
        <p:nvSpPr>
          <p:cNvPr id="128" name="Shape 128"/>
          <p:cNvSpPr/>
          <p:nvPr/>
        </p:nvSpPr>
        <p:spPr>
          <a:xfrm>
            <a:off x="366713" y="5043849"/>
            <a:ext cx="2274887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rPr>
              <a:t>© Copyright 2014 Pivotal. All rights reserved.</a:t>
            </a:r>
          </a:p>
        </p:txBody>
      </p:sp>
      <p:pic>
        <p:nvPicPr>
          <p:cNvPr id="129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37764" y="4709393"/>
            <a:ext cx="965201" cy="228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Pivotal_Teal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303432" y="4813732"/>
            <a:ext cx="952501" cy="372980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Footer Ba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/>
          <p:nvPr/>
        </p:nvSpPr>
        <p:spPr>
          <a:xfrm>
            <a:off x="0" y="4629150"/>
            <a:ext cx="9144000" cy="385764"/>
          </a:xfrm>
          <a:prstGeom prst="rect">
            <a:avLst/>
          </a:prstGeom>
          <a:solidFill>
            <a:srgbClr val="00786E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167" name="Shape 16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  <p:sp>
        <p:nvSpPr>
          <p:cNvPr id="168" name="Shape 168"/>
          <p:cNvSpPr/>
          <p:nvPr/>
        </p:nvSpPr>
        <p:spPr>
          <a:xfrm>
            <a:off x="366713" y="5043849"/>
            <a:ext cx="2274887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rPr>
              <a:t>© Copyright 2014 Pivotal. All rights reserved.</a:t>
            </a:r>
          </a:p>
        </p:txBody>
      </p:sp>
      <p:pic>
        <p:nvPicPr>
          <p:cNvPr id="169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37764" y="4709393"/>
            <a:ext cx="965201" cy="228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ivotal Title Slide">
    <p:bg>
      <p:bgPr>
        <a:solidFill>
          <a:srgbClr val="33928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/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187" name="Shape 187"/>
          <p:cNvSpPr/>
          <p:nvPr/>
        </p:nvSpPr>
        <p:spPr>
          <a:xfrm>
            <a:off x="1701800" y="3094038"/>
            <a:ext cx="56896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lvl="0" algn="ctr">
              <a:defRPr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F27C3A"/>
                </a:solidFill>
                <a:uFill>
                  <a:solidFill>
                    <a:srgbClr val="F27C3A"/>
                  </a:solidFill>
                </a:uFill>
              </a:rPr>
              <a:t>A NEW PLATFORM </a:t>
            </a:r>
            <a:r>
              <a:rPr sz="2400">
                <a:solidFill>
                  <a:srgbClr val="3EA7BC"/>
                </a:solidFill>
                <a:uFill>
                  <a:solidFill>
                    <a:srgbClr val="3EA7BC"/>
                  </a:solidFill>
                </a:uFill>
              </a:rPr>
              <a:t>FOR A NEW ERA</a:t>
            </a:r>
          </a:p>
        </p:txBody>
      </p:sp>
      <p:pic>
        <p:nvPicPr>
          <p:cNvPr id="188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74850" y="1658938"/>
            <a:ext cx="5194300" cy="1270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/>
        </p:nvSpPr>
        <p:spPr>
          <a:xfrm>
            <a:off x="0" y="4629150"/>
            <a:ext cx="9144000" cy="385764"/>
          </a:xfrm>
          <a:prstGeom prst="rect">
            <a:avLst/>
          </a:prstGeom>
          <a:solidFill>
            <a:srgbClr val="00786E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21" name="Shape 21"/>
          <p:cNvSpPr/>
          <p:nvPr/>
        </p:nvSpPr>
        <p:spPr>
          <a:xfrm>
            <a:off x="366713" y="5018449"/>
            <a:ext cx="2274887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rPr>
              <a:t>© Copyright 2014 Pivotal. All rights reserved.</a:t>
            </a:r>
          </a:p>
        </p:txBody>
      </p:sp>
      <p:pic>
        <p:nvPicPr>
          <p:cNvPr id="22" name="image1.png" descr="Pivotal_Logo_white.png"/>
          <p:cNvPicPr/>
          <p:nvPr/>
        </p:nvPicPr>
        <p:blipFill>
          <a:blip/>
          <a:stretch>
            <a:fillRect/>
          </a:stretch>
        </p:blipFill>
        <p:spPr>
          <a:xfrm>
            <a:off x="7941733" y="4713966"/>
            <a:ext cx="957263" cy="219456"/>
          </a:xfrm>
          <a:prstGeom prst="rect">
            <a:avLst/>
          </a:prstGeom>
          <a:ln w="12700">
            <a:miter lim="400000"/>
          </a:ln>
        </p:spPr>
      </p:pic>
      <p:sp>
        <p:nvSpPr>
          <p:cNvPr id="23" name="Shape 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/>
          <a:ln w="12700">
            <a:solidFill/>
            <a:round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24" name="Shape 24"/>
          <p:cNvSpPr/>
          <p:nvPr/>
        </p:nvSpPr>
        <p:spPr>
          <a:xfrm>
            <a:off x="0" y="4629150"/>
            <a:ext cx="9144000" cy="385764"/>
          </a:xfrm>
          <a:prstGeom prst="rect">
            <a:avLst/>
          </a:prstGeom>
          <a:solidFill>
            <a:srgbClr val="00786E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25" name="Shape 25"/>
          <p:cNvSpPr>
            <a:spLocks noGrp="1"/>
          </p:cNvSpPr>
          <p:nvPr>
            <p:ph type="title"/>
          </p:nvPr>
        </p:nvSpPr>
        <p:spPr>
          <a:xfrm>
            <a:off x="1017587" y="1739235"/>
            <a:ext cx="6048378" cy="621379"/>
          </a:xfrm>
          <a:prstGeom prst="rect">
            <a:avLst/>
          </a:prstGeom>
        </p:spPr>
        <p:txBody>
          <a:bodyPr anchor="b"/>
          <a:lstStyle>
            <a:lvl1pPr>
              <a:defRPr sz="4400">
                <a:solidFill>
                  <a:srgbClr val="F27C3A"/>
                </a:solidFill>
                <a:uFill>
                  <a:solidFill>
                    <a:srgbClr val="F27C3A"/>
                  </a:solidFill>
                </a:uFill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4400">
                <a:solidFill>
                  <a:srgbClr val="F27C3A"/>
                </a:solidFill>
                <a:uFill>
                  <a:solidFill>
                    <a:srgbClr val="F27C3A"/>
                  </a:solidFill>
                </a:uFill>
              </a:rPr>
              <a:t>Title Text</a:t>
            </a:r>
          </a:p>
        </p:txBody>
      </p:sp>
      <p:sp>
        <p:nvSpPr>
          <p:cNvPr id="26" name="Shape 26"/>
          <p:cNvSpPr>
            <a:spLocks noGrp="1"/>
          </p:cNvSpPr>
          <p:nvPr>
            <p:ph type="body" idx="1"/>
          </p:nvPr>
        </p:nvSpPr>
        <p:spPr>
          <a:xfrm>
            <a:off x="1026052" y="2447127"/>
            <a:ext cx="6048376" cy="561182"/>
          </a:xfrm>
          <a:prstGeom prst="rect">
            <a:avLst/>
          </a:prstGeom>
        </p:spPr>
        <p:txBody>
          <a:bodyPr/>
          <a:lstStyle>
            <a:lvl1pPr>
              <a:buClrTx/>
              <a:buSzTx/>
              <a:buFontTx/>
              <a:buNone/>
              <a:defRPr sz="2800">
                <a:solidFill>
                  <a:srgbClr val="3EA7BC"/>
                </a:solidFill>
                <a:uFill>
                  <a:solidFill>
                    <a:srgbClr val="3EA7BC"/>
                  </a:solidFill>
                </a:uFill>
              </a:defRPr>
            </a:lvl1pPr>
            <a:lvl2pPr marL="228600" indent="228600">
              <a:buClrTx/>
              <a:buSzTx/>
              <a:buFontTx/>
              <a:buNone/>
              <a:defRPr sz="2800">
                <a:solidFill>
                  <a:srgbClr val="3EA7BC"/>
                </a:solidFill>
                <a:uFill>
                  <a:solidFill>
                    <a:srgbClr val="3EA7BC"/>
                  </a:solidFill>
                </a:uFill>
              </a:defRPr>
            </a:lvl2pPr>
            <a:lvl3pPr marL="1234439" indent="-320039">
              <a:buClrTx/>
              <a:buFontTx/>
              <a:buChar char="•"/>
              <a:defRPr sz="2800">
                <a:solidFill>
                  <a:srgbClr val="3EA7BC"/>
                </a:solidFill>
                <a:uFill>
                  <a:solidFill>
                    <a:srgbClr val="3EA7BC"/>
                  </a:solidFill>
                </a:uFill>
              </a:defRPr>
            </a:lvl3pPr>
            <a:lvl4pPr marL="1727200" indent="-355600">
              <a:buClrTx/>
              <a:buFontTx/>
              <a:buChar char="–"/>
              <a:defRPr sz="2800">
                <a:solidFill>
                  <a:srgbClr val="3EA7BC"/>
                </a:solidFill>
                <a:uFill>
                  <a:solidFill>
                    <a:srgbClr val="3EA7BC"/>
                  </a:solidFill>
                </a:uFill>
              </a:defRPr>
            </a:lvl4pPr>
            <a:lvl5pPr marL="2184400" indent="-355600">
              <a:buClrTx/>
              <a:buFontTx/>
              <a:defRPr sz="2800">
                <a:solidFill>
                  <a:srgbClr val="3EA7BC"/>
                </a:solidFill>
                <a:uFill>
                  <a:solidFill>
                    <a:srgbClr val="3EA7BC"/>
                  </a:solidFill>
                </a:uFill>
              </a:defRPr>
            </a:lvl5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800">
                <a:solidFill>
                  <a:srgbClr val="3EA7BC"/>
                </a:solidFill>
                <a:uFill>
                  <a:solidFill>
                    <a:srgbClr val="3EA7BC"/>
                  </a:solidFill>
                </a:u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2800">
                <a:solidFill>
                  <a:srgbClr val="3EA7BC"/>
                </a:solidFill>
                <a:uFill>
                  <a:solidFill>
                    <a:srgbClr val="3EA7BC"/>
                  </a:solidFill>
                </a:u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uFillTx/>
              </a:defRPr>
            </a:pPr>
            <a:r>
              <a:rPr sz="2800">
                <a:solidFill>
                  <a:srgbClr val="3EA7BC"/>
                </a:solidFill>
                <a:uFill>
                  <a:solidFill>
                    <a:srgbClr val="3EA7BC"/>
                  </a:solidFill>
                </a:u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uFillTx/>
              </a:defRPr>
            </a:pPr>
            <a:r>
              <a:rPr sz="2800">
                <a:solidFill>
                  <a:srgbClr val="3EA7BC"/>
                </a:solidFill>
                <a:uFill>
                  <a:solidFill>
                    <a:srgbClr val="3EA7BC"/>
                  </a:solidFill>
                </a:u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uFillTx/>
              </a:defRPr>
            </a:pPr>
            <a:r>
              <a:rPr sz="2800">
                <a:solidFill>
                  <a:srgbClr val="3EA7BC"/>
                </a:solidFill>
                <a:uFill>
                  <a:solidFill>
                    <a:srgbClr val="3EA7BC"/>
                  </a:solidFill>
                </a:uFill>
              </a:rPr>
              <a:t>Body Level Five</a:t>
            </a:r>
          </a:p>
        </p:txBody>
      </p:sp>
      <p:sp>
        <p:nvSpPr>
          <p:cNvPr id="27" name="Shape 27"/>
          <p:cNvSpPr/>
          <p:nvPr/>
        </p:nvSpPr>
        <p:spPr>
          <a:xfrm>
            <a:off x="366713" y="5043849"/>
            <a:ext cx="2274887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rPr>
              <a:t>© Copyright 2014 Pivotal. All rights reserved.</a:t>
            </a:r>
          </a:p>
        </p:txBody>
      </p:sp>
      <p:sp>
        <p:nvSpPr>
          <p:cNvPr id="28" name="Shape 2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  <p:pic>
        <p:nvPicPr>
          <p:cNvPr id="29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37764" y="4709393"/>
            <a:ext cx="965201" cy="228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ivi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/>
          <p:nvPr/>
        </p:nvSpPr>
        <p:spPr>
          <a:xfrm>
            <a:off x="0" y="4629150"/>
            <a:ext cx="9144000" cy="385764"/>
          </a:xfrm>
          <a:prstGeom prst="rect">
            <a:avLst/>
          </a:prstGeom>
          <a:solidFill>
            <a:srgbClr val="00786E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32" name="Shape 3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  <p:sp>
        <p:nvSpPr>
          <p:cNvPr id="33" name="Shape 33"/>
          <p:cNvSpPr/>
          <p:nvPr/>
        </p:nvSpPr>
        <p:spPr>
          <a:xfrm>
            <a:off x="0" y="0"/>
            <a:ext cx="9144000" cy="2168501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BFBFBF">
                  <a:alpha val="61000"/>
                </a:srgbClr>
              </a:gs>
            </a:gsLst>
            <a:lin ang="16200000"/>
          </a:gradFill>
          <a:ln w="12700">
            <a:miter lim="400000"/>
          </a:ln>
        </p:spPr>
        <p:txBody>
          <a:bodyPr lIns="0" tIns="0" rIns="0" bIns="0" anchor="ctr"/>
          <a:lstStyle/>
          <a:p>
            <a:pPr lvl="0" algn="ctr"/>
            <a:endParaRPr/>
          </a:p>
        </p:txBody>
      </p:sp>
      <p:sp>
        <p:nvSpPr>
          <p:cNvPr id="34" name="Shape 34"/>
          <p:cNvSpPr>
            <a:spLocks noGrp="1"/>
          </p:cNvSpPr>
          <p:nvPr>
            <p:ph type="title"/>
          </p:nvPr>
        </p:nvSpPr>
        <p:spPr>
          <a:xfrm>
            <a:off x="2728911" y="1003399"/>
            <a:ext cx="6048378" cy="1222276"/>
          </a:xfrm>
          <a:prstGeom prst="rect">
            <a:avLst/>
          </a:prstGeom>
        </p:spPr>
        <p:txBody>
          <a:bodyPr anchor="b"/>
          <a:lstStyle>
            <a:lvl1pPr>
              <a:defRPr sz="4400"/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4400"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</a:rPr>
              <a:t>Title Text</a:t>
            </a:r>
          </a:p>
        </p:txBody>
      </p:sp>
      <p:sp>
        <p:nvSpPr>
          <p:cNvPr id="35" name="Shape 35"/>
          <p:cNvSpPr>
            <a:spLocks noGrp="1"/>
          </p:cNvSpPr>
          <p:nvPr>
            <p:ph type="body" idx="1"/>
          </p:nvPr>
        </p:nvSpPr>
        <p:spPr>
          <a:xfrm>
            <a:off x="2728913" y="2455863"/>
            <a:ext cx="6048376" cy="1892301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600"/>
              </a:spcBef>
              <a:buClrTx/>
              <a:buSzTx/>
              <a:buFontTx/>
              <a:buNone/>
              <a:defRPr sz="2800"/>
            </a:lvl1pPr>
            <a:lvl2pPr marL="0" indent="457200">
              <a:spcBef>
                <a:spcPts val="600"/>
              </a:spcBef>
              <a:buClrTx/>
              <a:buSzTx/>
              <a:buFontTx/>
              <a:buNone/>
              <a:defRPr sz="2800"/>
            </a:lvl2pPr>
            <a:lvl3pPr marL="0" indent="914400">
              <a:spcBef>
                <a:spcPts val="600"/>
              </a:spcBef>
              <a:buClrTx/>
              <a:buSzTx/>
              <a:buFontTx/>
              <a:buNone/>
              <a:defRPr sz="2800"/>
            </a:lvl3pPr>
            <a:lvl4pPr marL="0" indent="1371600">
              <a:spcBef>
                <a:spcPts val="600"/>
              </a:spcBef>
              <a:buClrTx/>
              <a:buSzTx/>
              <a:buFontTx/>
              <a:buNone/>
              <a:defRPr sz="2800"/>
            </a:lvl4pPr>
            <a:lvl5pPr marL="0" indent="1828800">
              <a:spcBef>
                <a:spcPts val="600"/>
              </a:spcBef>
              <a:buClrTx/>
              <a:buSzTx/>
              <a:buFontTx/>
              <a:buNone/>
              <a:defRPr sz="2800"/>
            </a:lvl5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8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28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uFillTx/>
              </a:defRPr>
            </a:pPr>
            <a:r>
              <a:rPr sz="28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uFillTx/>
              </a:defRPr>
            </a:pPr>
            <a:r>
              <a:rPr sz="28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uFillTx/>
              </a:defRPr>
            </a:pPr>
            <a:r>
              <a:rPr sz="28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Five</a:t>
            </a:r>
          </a:p>
        </p:txBody>
      </p:sp>
      <p:sp>
        <p:nvSpPr>
          <p:cNvPr id="36" name="Shape 36"/>
          <p:cNvSpPr/>
          <p:nvPr/>
        </p:nvSpPr>
        <p:spPr>
          <a:xfrm>
            <a:off x="366713" y="5043849"/>
            <a:ext cx="2274887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rPr>
              <a:t>© Copyright 2014 Pivotal. All rights reserved.</a:t>
            </a:r>
          </a:p>
        </p:txBody>
      </p:sp>
      <p:pic>
        <p:nvPicPr>
          <p:cNvPr id="37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37764" y="4709393"/>
            <a:ext cx="965201" cy="228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ivider 3 -Larg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/>
          <p:nvPr/>
        </p:nvSpPr>
        <p:spPr>
          <a:xfrm>
            <a:off x="0" y="4629150"/>
            <a:ext cx="9144000" cy="385764"/>
          </a:xfrm>
          <a:prstGeom prst="rect">
            <a:avLst/>
          </a:prstGeom>
          <a:solidFill>
            <a:srgbClr val="00786E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40" name="Shape 40"/>
          <p:cNvSpPr/>
          <p:nvPr/>
        </p:nvSpPr>
        <p:spPr>
          <a:xfrm>
            <a:off x="366713" y="5018449"/>
            <a:ext cx="2274887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rPr>
              <a:t>© Copyright 2014 Pivotal. All rights reserved.</a:t>
            </a:r>
          </a:p>
        </p:txBody>
      </p:sp>
      <p:pic>
        <p:nvPicPr>
          <p:cNvPr id="41" name="image1.png" descr="Pivotal_Logo_white.png"/>
          <p:cNvPicPr/>
          <p:nvPr/>
        </p:nvPicPr>
        <p:blipFill>
          <a:blip/>
          <a:stretch>
            <a:fillRect/>
          </a:stretch>
        </p:blipFill>
        <p:spPr>
          <a:xfrm>
            <a:off x="7941733" y="4713966"/>
            <a:ext cx="957263" cy="219456"/>
          </a:xfrm>
          <a:prstGeom prst="rect">
            <a:avLst/>
          </a:prstGeom>
          <a:ln w="12700">
            <a:miter lim="400000"/>
          </a:ln>
        </p:spPr>
      </p:pic>
      <p:sp>
        <p:nvSpPr>
          <p:cNvPr id="42" name="Shape 4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/>
          <a:ln w="12700">
            <a:solidFill/>
            <a:round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43" name="Shape 43"/>
          <p:cNvSpPr/>
          <p:nvPr/>
        </p:nvSpPr>
        <p:spPr>
          <a:xfrm>
            <a:off x="0" y="4629150"/>
            <a:ext cx="9144000" cy="385764"/>
          </a:xfrm>
          <a:prstGeom prst="rect">
            <a:avLst/>
          </a:prstGeom>
          <a:solidFill>
            <a:srgbClr val="00786E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44" name="Shape 44"/>
          <p:cNvSpPr>
            <a:spLocks noGrp="1"/>
          </p:cNvSpPr>
          <p:nvPr>
            <p:ph type="title"/>
          </p:nvPr>
        </p:nvSpPr>
        <p:spPr>
          <a:xfrm>
            <a:off x="670455" y="1674284"/>
            <a:ext cx="7620001" cy="1354217"/>
          </a:xfrm>
          <a:prstGeom prst="rect">
            <a:avLst/>
          </a:prstGeom>
          <a:effectLst>
            <a:reflection stA="50000" endPos="40000" dir="5400000" sy="-100000" algn="bl" rotWithShape="0"/>
          </a:effectLst>
        </p:spPr>
        <p:txBody>
          <a:bodyPr anchor="b"/>
          <a:lstStyle>
            <a:lvl1pPr>
              <a:defRPr sz="9600"/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9600"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</a:rPr>
              <a:t>Title Text</a:t>
            </a:r>
          </a:p>
        </p:txBody>
      </p:sp>
      <p:sp>
        <p:nvSpPr>
          <p:cNvPr id="45" name="Shape 45"/>
          <p:cNvSpPr/>
          <p:nvPr/>
        </p:nvSpPr>
        <p:spPr>
          <a:xfrm>
            <a:off x="366713" y="5043849"/>
            <a:ext cx="2274887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rPr>
              <a:t>© Copyright 2014 Pivotal. All rights reserved.</a:t>
            </a:r>
          </a:p>
        </p:txBody>
      </p:sp>
      <p:sp>
        <p:nvSpPr>
          <p:cNvPr id="46" name="Shape 4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  <p:pic>
        <p:nvPicPr>
          <p:cNvPr id="47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37764" y="4709393"/>
            <a:ext cx="965201" cy="228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  <p:sp>
        <p:nvSpPr>
          <p:cNvPr id="54" name="Shape 5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3200"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</a:rPr>
              <a:t>Title Text</a:t>
            </a:r>
          </a:p>
        </p:txBody>
      </p:sp>
      <p:sp>
        <p:nvSpPr>
          <p:cNvPr id="55" name="Shape 55"/>
          <p:cNvSpPr>
            <a:spLocks noGrp="1"/>
          </p:cNvSpPr>
          <p:nvPr>
            <p:ph idx="3"/>
          </p:nvPr>
        </p:nvSpPr>
        <p:spPr>
          <a:xfrm>
            <a:off x="364562" y="1078807"/>
            <a:ext cx="8407401" cy="3429001"/>
          </a:xfrm>
          <a:prstGeom prst="rect">
            <a:avLst/>
          </a:prstGeom>
        </p:spPr>
        <p:txBody>
          <a:bodyPr lIns="45719" tIns="45719" rIns="45719" bIns="45719"/>
          <a:lstStyle/>
          <a:p>
            <a:pPr lvl="0">
              <a:spcBef>
                <a:spcPts val="600"/>
              </a:spcBef>
              <a:buClr>
                <a:srgbClr val="2C95DD"/>
              </a:buClr>
              <a:buFont typeface="Arial"/>
              <a:defRPr sz="2800"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3200"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</a:rPr>
              <a:t>Title Text</a:t>
            </a:r>
          </a:p>
        </p:txBody>
      </p:sp>
      <p:sp>
        <p:nvSpPr>
          <p:cNvPr id="58" name="Shape 5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  <p:sp>
        <p:nvSpPr>
          <p:cNvPr id="61" name="Shape 61"/>
          <p:cNvSpPr>
            <a:spLocks noGrp="1"/>
          </p:cNvSpPr>
          <p:nvPr>
            <p:ph type="body" idx="1"/>
          </p:nvPr>
        </p:nvSpPr>
        <p:spPr>
          <a:xfrm>
            <a:off x="366713" y="785812"/>
            <a:ext cx="8410576" cy="34622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 sz="2000"/>
            </a:lvl1pPr>
            <a:lvl2pPr marL="0" indent="457200">
              <a:spcBef>
                <a:spcPts val="0"/>
              </a:spcBef>
              <a:buClrTx/>
              <a:buSzTx/>
              <a:buFontTx/>
              <a:buNone/>
              <a:defRPr sz="2000"/>
            </a:lvl2pPr>
            <a:lvl3pPr marL="0" indent="914400">
              <a:spcBef>
                <a:spcPts val="0"/>
              </a:spcBef>
              <a:buClrTx/>
              <a:buSzTx/>
              <a:buFontTx/>
              <a:buNone/>
              <a:defRPr sz="2000"/>
            </a:lvl3pPr>
            <a:lvl4pPr marL="0" indent="1371600">
              <a:spcBef>
                <a:spcPts val="0"/>
              </a:spcBef>
              <a:buClrTx/>
              <a:buSzTx/>
              <a:buFontTx/>
              <a:buNone/>
              <a:defRPr sz="2000"/>
            </a:lvl4pPr>
            <a:lvl5pPr marL="0" indent="1828800">
              <a:spcBef>
                <a:spcPts val="0"/>
              </a:spcBef>
              <a:buClrTx/>
              <a:buSzTx/>
              <a:buFontTx/>
              <a:buNone/>
              <a:defRPr sz="2000"/>
            </a:lvl5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0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20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uFillTx/>
              </a:defRPr>
            </a:pPr>
            <a:r>
              <a:rPr sz="20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uFillTx/>
              </a:defRPr>
            </a:pPr>
            <a:r>
              <a:rPr sz="20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uFillTx/>
              </a:defRPr>
            </a:pPr>
            <a:r>
              <a:rPr sz="20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Five</a:t>
            </a:r>
          </a:p>
        </p:txBody>
      </p:sp>
      <p:sp>
        <p:nvSpPr>
          <p:cNvPr id="62" name="Shape 62"/>
          <p:cNvSpPr>
            <a:spLocks noGrp="1"/>
          </p:cNvSpPr>
          <p:nvPr>
            <p:ph type="title"/>
          </p:nvPr>
        </p:nvSpPr>
        <p:spPr>
          <a:xfrm>
            <a:off x="366713" y="325438"/>
            <a:ext cx="8410576" cy="460376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3200"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</a:rPr>
              <a:t>Title Text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/>
          <p:nvPr/>
        </p:nvSpPr>
        <p:spPr>
          <a:xfrm>
            <a:off x="0" y="4629150"/>
            <a:ext cx="9144000" cy="385764"/>
          </a:xfrm>
          <a:prstGeom prst="rect">
            <a:avLst/>
          </a:prstGeom>
          <a:solidFill>
            <a:srgbClr val="00786E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65" name="Shape 6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  <p:sp>
        <p:nvSpPr>
          <p:cNvPr id="66" name="Shape 66"/>
          <p:cNvSpPr>
            <a:spLocks noGrp="1"/>
          </p:cNvSpPr>
          <p:nvPr>
            <p:ph type="body" idx="1"/>
          </p:nvPr>
        </p:nvSpPr>
        <p:spPr>
          <a:xfrm>
            <a:off x="366713" y="785812"/>
            <a:ext cx="8410576" cy="34622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 sz="2000"/>
            </a:lvl1pPr>
            <a:lvl2pPr marL="0" indent="457200">
              <a:spcBef>
                <a:spcPts val="0"/>
              </a:spcBef>
              <a:buClrTx/>
              <a:buSzTx/>
              <a:buFontTx/>
              <a:buNone/>
              <a:defRPr sz="2000"/>
            </a:lvl2pPr>
            <a:lvl3pPr marL="0" indent="914400">
              <a:spcBef>
                <a:spcPts val="0"/>
              </a:spcBef>
              <a:buClrTx/>
              <a:buSzTx/>
              <a:buFontTx/>
              <a:buNone/>
              <a:defRPr sz="2000"/>
            </a:lvl3pPr>
            <a:lvl4pPr marL="0" indent="1371600">
              <a:spcBef>
                <a:spcPts val="0"/>
              </a:spcBef>
              <a:buClrTx/>
              <a:buSzTx/>
              <a:buFontTx/>
              <a:buNone/>
              <a:defRPr sz="2000"/>
            </a:lvl4pPr>
            <a:lvl5pPr marL="0" indent="1828800">
              <a:spcBef>
                <a:spcPts val="0"/>
              </a:spcBef>
              <a:buClrTx/>
              <a:buSzTx/>
              <a:buFontTx/>
              <a:buNone/>
              <a:defRPr sz="2000"/>
            </a:lvl5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0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20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uFillTx/>
              </a:defRPr>
            </a:pPr>
            <a:r>
              <a:rPr sz="20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uFillTx/>
              </a:defRPr>
            </a:pPr>
            <a:r>
              <a:rPr sz="20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uFillTx/>
              </a:defRPr>
            </a:pPr>
            <a:r>
              <a:rPr sz="20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Five</a:t>
            </a:r>
          </a:p>
        </p:txBody>
      </p:sp>
      <p:sp>
        <p:nvSpPr>
          <p:cNvPr id="67" name="Shape 67"/>
          <p:cNvSpPr>
            <a:spLocks noGrp="1"/>
          </p:cNvSpPr>
          <p:nvPr>
            <p:ph type="title"/>
          </p:nvPr>
        </p:nvSpPr>
        <p:spPr>
          <a:xfrm>
            <a:off x="366713" y="325438"/>
            <a:ext cx="8410576" cy="460376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3200"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</a:rPr>
              <a:t>Title Text</a:t>
            </a:r>
          </a:p>
        </p:txBody>
      </p:sp>
      <p:sp>
        <p:nvSpPr>
          <p:cNvPr id="68" name="Shape 68"/>
          <p:cNvSpPr/>
          <p:nvPr/>
        </p:nvSpPr>
        <p:spPr>
          <a:xfrm>
            <a:off x="366713" y="5043849"/>
            <a:ext cx="2274887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rPr>
              <a:t>© Copyright 2014 Pivotal. All rights reserved.</a:t>
            </a:r>
          </a:p>
        </p:txBody>
      </p:sp>
      <p:pic>
        <p:nvPicPr>
          <p:cNvPr id="69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37764" y="4709393"/>
            <a:ext cx="965201" cy="228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, Content and Lef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/>
          <p:nvPr/>
        </p:nvSpPr>
        <p:spPr>
          <a:xfrm>
            <a:off x="0" y="4629150"/>
            <a:ext cx="9144000" cy="385764"/>
          </a:xfrm>
          <a:prstGeom prst="rect">
            <a:avLst/>
          </a:prstGeom>
          <a:solidFill>
            <a:srgbClr val="00786E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72" name="Shape 7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  <p:sp>
        <p:nvSpPr>
          <p:cNvPr id="73" name="Shape 73"/>
          <p:cNvSpPr/>
          <p:nvPr/>
        </p:nvSpPr>
        <p:spPr>
          <a:xfrm>
            <a:off x="366713" y="5043849"/>
            <a:ext cx="2274887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rPr>
              <a:t>© Copyright 2014 Pivotal. All rights reserved.</a:t>
            </a:r>
          </a:p>
        </p:txBody>
      </p:sp>
      <p:pic>
        <p:nvPicPr>
          <p:cNvPr id="74" name="leftmedia.gif"/>
          <p:cNvPicPr/>
          <p:nvPr/>
        </p:nvPicPr>
        <p:blipFill>
          <a:blip/>
          <a:srcRect/>
          <a:stretch>
            <a:fillRect/>
          </a:stretch>
        </p:blipFill>
        <p:spPr>
          <a:xfrm>
            <a:off x="373941" y="1063724"/>
            <a:ext cx="2080364" cy="3390901"/>
          </a:xfrm>
          <a:prstGeom prst="rect">
            <a:avLst/>
          </a:prstGeom>
          <a:ln w="12700">
            <a:miter lim="400000"/>
          </a:ln>
        </p:spPr>
      </p:pic>
      <p:sp>
        <p:nvSpPr>
          <p:cNvPr id="75" name="Shape 7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3200"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</a:rPr>
              <a:t>Title Text</a:t>
            </a:r>
          </a:p>
        </p:txBody>
      </p:sp>
      <p:sp>
        <p:nvSpPr>
          <p:cNvPr id="76" name="Shape 76"/>
          <p:cNvSpPr>
            <a:spLocks noGrp="1"/>
          </p:cNvSpPr>
          <p:nvPr>
            <p:ph type="body" idx="1"/>
          </p:nvPr>
        </p:nvSpPr>
        <p:spPr>
          <a:xfrm>
            <a:off x="2728914" y="1074737"/>
            <a:ext cx="6045201" cy="3429001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Five</a:t>
            </a:r>
          </a:p>
        </p:txBody>
      </p:sp>
      <p:pic>
        <p:nvPicPr>
          <p:cNvPr id="77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37764" y="4709393"/>
            <a:ext cx="965201" cy="228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theme" Target="../theme/theme1.xml"/><Relationship Id="rId21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/>
        </p:nvSpPr>
        <p:spPr>
          <a:xfrm>
            <a:off x="0" y="4629150"/>
            <a:ext cx="9144000" cy="385764"/>
          </a:xfrm>
          <a:prstGeom prst="rect">
            <a:avLst/>
          </a:prstGeom>
          <a:solidFill>
            <a:srgbClr val="00786E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3" name="Shape 3"/>
          <p:cNvSpPr>
            <a:spLocks noGrp="1"/>
          </p:cNvSpPr>
          <p:nvPr>
            <p:ph type="sldNum" sz="quarter" idx="2"/>
          </p:nvPr>
        </p:nvSpPr>
        <p:spPr>
          <a:xfrm>
            <a:off x="8553450" y="5021495"/>
            <a:ext cx="533400" cy="1270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spAutoFit/>
          </a:bodyPr>
          <a:lstStyle>
            <a:lvl1pPr algn="r">
              <a:defRPr sz="8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defRPr>
            </a:lvl1pPr>
          </a:lstStyle>
          <a:p>
            <a:pPr lvl="0"/>
            <a:fld id="{86CB4B4D-7CA3-9044-876B-883B54F8677D}" type="slidenum">
              <a:t>‹#›</a:t>
            </a:fld>
            <a:endParaRPr/>
          </a:p>
        </p:txBody>
      </p:sp>
      <p:sp>
        <p:nvSpPr>
          <p:cNvPr id="4" name="Shape 4"/>
          <p:cNvSpPr>
            <a:spLocks noGrp="1"/>
          </p:cNvSpPr>
          <p:nvPr>
            <p:ph type="title"/>
          </p:nvPr>
        </p:nvSpPr>
        <p:spPr>
          <a:xfrm>
            <a:off x="366713" y="325438"/>
            <a:ext cx="841057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3200"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</a:rPr>
              <a:t>Title Text</a:t>
            </a:r>
          </a:p>
        </p:txBody>
      </p:sp>
      <p:sp>
        <p:nvSpPr>
          <p:cNvPr id="5" name="Shape 5"/>
          <p:cNvSpPr>
            <a:spLocks noGrp="1"/>
          </p:cNvSpPr>
          <p:nvPr>
            <p:ph type="body" idx="1"/>
          </p:nvPr>
        </p:nvSpPr>
        <p:spPr>
          <a:xfrm>
            <a:off x="366714" y="1074737"/>
            <a:ext cx="8410576" cy="3429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Five</a:t>
            </a:r>
          </a:p>
        </p:txBody>
      </p:sp>
      <p:sp>
        <p:nvSpPr>
          <p:cNvPr id="6" name="Shape 6"/>
          <p:cNvSpPr/>
          <p:nvPr/>
        </p:nvSpPr>
        <p:spPr>
          <a:xfrm>
            <a:off x="366713" y="5043849"/>
            <a:ext cx="2274887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rPr>
              <a:t>© Copyright 2014 Pivotal. All rights reserved.</a:t>
            </a:r>
          </a:p>
        </p:txBody>
      </p:sp>
      <p:pic>
        <p:nvPicPr>
          <p:cNvPr id="7" name="pasted-image.pdf"/>
          <p:cNvPicPr/>
          <p:nvPr/>
        </p:nvPicPr>
        <p:blipFill>
          <a:blip r:embed="rId21">
            <a:extLst/>
          </a:blip>
          <a:stretch>
            <a:fillRect/>
          </a:stretch>
        </p:blipFill>
        <p:spPr>
          <a:xfrm>
            <a:off x="7937764" y="4709393"/>
            <a:ext cx="965201" cy="228601"/>
          </a:xfrm>
          <a:prstGeom prst="rect">
            <a:avLst/>
          </a:prstGeom>
          <a:ln w="12700">
            <a:miter lim="400000"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4" r:id="rId14"/>
    <p:sldLayoutId id="2147483665" r:id="rId15"/>
    <p:sldLayoutId id="2147483666" r:id="rId16"/>
    <p:sldLayoutId id="2147483667" r:id="rId17"/>
    <p:sldLayoutId id="2147483672" r:id="rId18"/>
    <p:sldLayoutId id="2147483675" r:id="rId19"/>
  </p:sldLayoutIdLst>
  <p:transition xmlns:p14="http://schemas.microsoft.com/office/powerpoint/2010/main" spd="med"/>
  <p:txStyles>
    <p:titleStyle>
      <a:lvl1pPr>
        <a:lnSpc>
          <a:spcPct val="90000"/>
        </a:lnSpc>
        <a:defRPr sz="3200">
          <a:solidFill>
            <a:srgbClr val="008881"/>
          </a:solidFill>
          <a:uFill>
            <a:solidFill>
              <a:srgbClr val="008881"/>
            </a:solidFill>
          </a:uFill>
          <a:latin typeface="Arial"/>
          <a:ea typeface="Arial"/>
          <a:cs typeface="Arial"/>
          <a:sym typeface="Arial"/>
        </a:defRPr>
      </a:lvl1pPr>
      <a:lvl2pPr>
        <a:lnSpc>
          <a:spcPct val="90000"/>
        </a:lnSpc>
        <a:defRPr sz="3200">
          <a:solidFill>
            <a:srgbClr val="008881"/>
          </a:solidFill>
          <a:uFill>
            <a:solidFill>
              <a:srgbClr val="008881"/>
            </a:solidFill>
          </a:uFill>
          <a:latin typeface="Arial"/>
          <a:ea typeface="Arial"/>
          <a:cs typeface="Arial"/>
          <a:sym typeface="Arial"/>
        </a:defRPr>
      </a:lvl2pPr>
      <a:lvl3pPr>
        <a:lnSpc>
          <a:spcPct val="90000"/>
        </a:lnSpc>
        <a:defRPr sz="3200">
          <a:solidFill>
            <a:srgbClr val="008881"/>
          </a:solidFill>
          <a:uFill>
            <a:solidFill>
              <a:srgbClr val="008881"/>
            </a:solidFill>
          </a:uFill>
          <a:latin typeface="Arial"/>
          <a:ea typeface="Arial"/>
          <a:cs typeface="Arial"/>
          <a:sym typeface="Arial"/>
        </a:defRPr>
      </a:lvl3pPr>
      <a:lvl4pPr>
        <a:lnSpc>
          <a:spcPct val="90000"/>
        </a:lnSpc>
        <a:defRPr sz="3200">
          <a:solidFill>
            <a:srgbClr val="008881"/>
          </a:solidFill>
          <a:uFill>
            <a:solidFill>
              <a:srgbClr val="008881"/>
            </a:solidFill>
          </a:uFill>
          <a:latin typeface="Arial"/>
          <a:ea typeface="Arial"/>
          <a:cs typeface="Arial"/>
          <a:sym typeface="Arial"/>
        </a:defRPr>
      </a:lvl4pPr>
      <a:lvl5pPr>
        <a:lnSpc>
          <a:spcPct val="90000"/>
        </a:lnSpc>
        <a:defRPr sz="3200">
          <a:solidFill>
            <a:srgbClr val="008881"/>
          </a:solidFill>
          <a:uFill>
            <a:solidFill>
              <a:srgbClr val="008881"/>
            </a:solidFill>
          </a:uFill>
          <a:latin typeface="Arial"/>
          <a:ea typeface="Arial"/>
          <a:cs typeface="Arial"/>
          <a:sym typeface="Arial"/>
        </a:defRPr>
      </a:lvl5pPr>
      <a:lvl6pPr>
        <a:lnSpc>
          <a:spcPct val="90000"/>
        </a:lnSpc>
        <a:defRPr sz="3200">
          <a:solidFill>
            <a:srgbClr val="008881"/>
          </a:solidFill>
          <a:uFill>
            <a:solidFill>
              <a:srgbClr val="008881"/>
            </a:solidFill>
          </a:uFill>
          <a:latin typeface="Arial"/>
          <a:ea typeface="Arial"/>
          <a:cs typeface="Arial"/>
          <a:sym typeface="Arial"/>
        </a:defRPr>
      </a:lvl6pPr>
      <a:lvl7pPr>
        <a:lnSpc>
          <a:spcPct val="90000"/>
        </a:lnSpc>
        <a:defRPr sz="3200">
          <a:solidFill>
            <a:srgbClr val="008881"/>
          </a:solidFill>
          <a:uFill>
            <a:solidFill>
              <a:srgbClr val="008881"/>
            </a:solidFill>
          </a:uFill>
          <a:latin typeface="Arial"/>
          <a:ea typeface="Arial"/>
          <a:cs typeface="Arial"/>
          <a:sym typeface="Arial"/>
        </a:defRPr>
      </a:lvl7pPr>
      <a:lvl8pPr>
        <a:lnSpc>
          <a:spcPct val="90000"/>
        </a:lnSpc>
        <a:defRPr sz="3200">
          <a:solidFill>
            <a:srgbClr val="008881"/>
          </a:solidFill>
          <a:uFill>
            <a:solidFill>
              <a:srgbClr val="008881"/>
            </a:solidFill>
          </a:uFill>
          <a:latin typeface="Arial"/>
          <a:ea typeface="Arial"/>
          <a:cs typeface="Arial"/>
          <a:sym typeface="Arial"/>
        </a:defRPr>
      </a:lvl8pPr>
      <a:lvl9pPr>
        <a:lnSpc>
          <a:spcPct val="90000"/>
        </a:lnSpc>
        <a:defRPr sz="3200">
          <a:solidFill>
            <a:srgbClr val="008881"/>
          </a:solidFill>
          <a:uFill>
            <a:solidFill>
              <a:srgbClr val="008881"/>
            </a:solidFill>
          </a:uFill>
          <a:latin typeface="Arial"/>
          <a:ea typeface="Arial"/>
          <a:cs typeface="Arial"/>
          <a:sym typeface="Arial"/>
        </a:defRPr>
      </a:lvl9pPr>
    </p:titleStyle>
    <p:bodyStyle>
      <a:lvl1pPr marL="228600" indent="-228600">
        <a:spcBef>
          <a:spcPts val="1200"/>
        </a:spcBef>
        <a:buClr>
          <a:srgbClr val="33928A"/>
        </a:buClr>
        <a:buSzPct val="100000"/>
        <a:buFont typeface="Wingdings"/>
        <a:buChar char="•"/>
        <a:defRPr sz="2400">
          <a:solidFill>
            <a:srgbClr val="4D4D4D"/>
          </a:solidFill>
          <a:uFill>
            <a:solidFill>
              <a:srgbClr val="4D4D4D"/>
            </a:solidFill>
          </a:uFill>
          <a:latin typeface="Arial"/>
          <a:ea typeface="Arial"/>
          <a:cs typeface="Arial"/>
          <a:sym typeface="Arial"/>
        </a:defRPr>
      </a:lvl1pPr>
      <a:lvl2pPr marL="800100" indent="-342900">
        <a:spcBef>
          <a:spcPts val="1200"/>
        </a:spcBef>
        <a:buClr>
          <a:srgbClr val="33928A"/>
        </a:buClr>
        <a:buSzPct val="100000"/>
        <a:buFont typeface="Wingdings"/>
        <a:buChar char="–"/>
        <a:defRPr sz="2400">
          <a:solidFill>
            <a:srgbClr val="4D4D4D"/>
          </a:solidFill>
          <a:uFill>
            <a:solidFill>
              <a:srgbClr val="4D4D4D"/>
            </a:solidFill>
          </a:uFill>
          <a:latin typeface="Arial"/>
          <a:ea typeface="Arial"/>
          <a:cs typeface="Arial"/>
          <a:sym typeface="Arial"/>
        </a:defRPr>
      </a:lvl2pPr>
      <a:lvl3pPr marL="1257300" indent="-342900">
        <a:spcBef>
          <a:spcPts val="1200"/>
        </a:spcBef>
        <a:buClr>
          <a:srgbClr val="33928A"/>
        </a:buClr>
        <a:buSzPct val="100000"/>
        <a:buFont typeface="Wingdings"/>
        <a:buChar char="▪"/>
        <a:defRPr sz="2400">
          <a:solidFill>
            <a:srgbClr val="4D4D4D"/>
          </a:solidFill>
          <a:uFill>
            <a:solidFill>
              <a:srgbClr val="4D4D4D"/>
            </a:solidFill>
          </a:uFill>
          <a:latin typeface="Arial"/>
          <a:ea typeface="Arial"/>
          <a:cs typeface="Arial"/>
          <a:sym typeface="Arial"/>
        </a:defRPr>
      </a:lvl3pPr>
      <a:lvl4pPr marL="1946276" indent="-574676">
        <a:spcBef>
          <a:spcPts val="1200"/>
        </a:spcBef>
        <a:buClr>
          <a:srgbClr val="33928A"/>
        </a:buClr>
        <a:buSzPct val="100000"/>
        <a:buFont typeface="Wingdings"/>
        <a:buChar char="—"/>
        <a:defRPr sz="2400">
          <a:solidFill>
            <a:srgbClr val="4D4D4D"/>
          </a:solidFill>
          <a:uFill>
            <a:solidFill>
              <a:srgbClr val="4D4D4D"/>
            </a:solidFill>
          </a:uFill>
          <a:latin typeface="Arial"/>
          <a:ea typeface="Arial"/>
          <a:cs typeface="Arial"/>
          <a:sym typeface="Arial"/>
        </a:defRPr>
      </a:lvl4pPr>
      <a:lvl5pPr marL="2327563" indent="-498763">
        <a:spcBef>
          <a:spcPts val="1200"/>
        </a:spcBef>
        <a:buClr>
          <a:srgbClr val="33928A"/>
        </a:buClr>
        <a:buSzPct val="100000"/>
        <a:buFont typeface="Wingdings"/>
        <a:buChar char="»"/>
        <a:defRPr sz="2400">
          <a:solidFill>
            <a:srgbClr val="4D4D4D"/>
          </a:solidFill>
          <a:uFill>
            <a:solidFill>
              <a:srgbClr val="4D4D4D"/>
            </a:solidFill>
          </a:uFill>
          <a:latin typeface="Arial"/>
          <a:ea typeface="Arial"/>
          <a:cs typeface="Arial"/>
          <a:sym typeface="Arial"/>
        </a:defRPr>
      </a:lvl5pPr>
      <a:lvl6pPr marL="2560320" indent="-274320">
        <a:spcBef>
          <a:spcPts val="1200"/>
        </a:spcBef>
        <a:buClr>
          <a:srgbClr val="33928A"/>
        </a:buClr>
        <a:buSzPct val="100000"/>
        <a:buFont typeface="Wingdings"/>
        <a:buChar char="•"/>
        <a:defRPr sz="2400">
          <a:solidFill>
            <a:srgbClr val="4D4D4D"/>
          </a:solidFill>
          <a:uFill>
            <a:solidFill>
              <a:srgbClr val="4D4D4D"/>
            </a:solidFill>
          </a:uFill>
          <a:latin typeface="Arial"/>
          <a:ea typeface="Arial"/>
          <a:cs typeface="Arial"/>
          <a:sym typeface="Arial"/>
        </a:defRPr>
      </a:lvl6pPr>
      <a:lvl7pPr marL="3017520" indent="-274320">
        <a:spcBef>
          <a:spcPts val="1200"/>
        </a:spcBef>
        <a:buClr>
          <a:srgbClr val="33928A"/>
        </a:buClr>
        <a:buSzPct val="100000"/>
        <a:buFont typeface="Wingdings"/>
        <a:buChar char="•"/>
        <a:defRPr sz="2400">
          <a:solidFill>
            <a:srgbClr val="4D4D4D"/>
          </a:solidFill>
          <a:uFill>
            <a:solidFill>
              <a:srgbClr val="4D4D4D"/>
            </a:solidFill>
          </a:uFill>
          <a:latin typeface="Arial"/>
          <a:ea typeface="Arial"/>
          <a:cs typeface="Arial"/>
          <a:sym typeface="Arial"/>
        </a:defRPr>
      </a:lvl7pPr>
      <a:lvl8pPr marL="3474720" indent="-274320">
        <a:spcBef>
          <a:spcPts val="1200"/>
        </a:spcBef>
        <a:buClr>
          <a:srgbClr val="33928A"/>
        </a:buClr>
        <a:buSzPct val="100000"/>
        <a:buFont typeface="Wingdings"/>
        <a:buChar char="•"/>
        <a:defRPr sz="2400">
          <a:solidFill>
            <a:srgbClr val="4D4D4D"/>
          </a:solidFill>
          <a:uFill>
            <a:solidFill>
              <a:srgbClr val="4D4D4D"/>
            </a:solidFill>
          </a:uFill>
          <a:latin typeface="Arial"/>
          <a:ea typeface="Arial"/>
          <a:cs typeface="Arial"/>
          <a:sym typeface="Arial"/>
        </a:defRPr>
      </a:lvl8pPr>
      <a:lvl9pPr marL="3931920" indent="-274320">
        <a:spcBef>
          <a:spcPts val="1200"/>
        </a:spcBef>
        <a:buClr>
          <a:srgbClr val="33928A"/>
        </a:buClr>
        <a:buSzPct val="100000"/>
        <a:buFont typeface="Wingdings"/>
        <a:buChar char="•"/>
        <a:defRPr sz="2400">
          <a:solidFill>
            <a:srgbClr val="4D4D4D"/>
          </a:solidFill>
          <a:uFill>
            <a:solidFill>
              <a:srgbClr val="4D4D4D"/>
            </a:solidFill>
          </a:uFill>
          <a:latin typeface="Arial"/>
          <a:ea typeface="Arial"/>
          <a:cs typeface="Arial"/>
          <a:sym typeface="Arial"/>
        </a:defRPr>
      </a:lvl9pPr>
    </p:bodyStyle>
    <p:otherStyle>
      <a:lvl1pPr algn="r">
        <a:defRPr sz="800">
          <a:solidFill>
            <a:schemeClr val="tx1"/>
          </a:solidFill>
          <a:uFill>
            <a:solidFill>
              <a:srgbClr val="808080"/>
            </a:solidFill>
          </a:uFill>
          <a:latin typeface="+mn-lt"/>
          <a:ea typeface="+mn-ea"/>
          <a:cs typeface="+mn-cs"/>
          <a:sym typeface="Arial"/>
        </a:defRPr>
      </a:lvl1pPr>
      <a:lvl2pPr indent="457200" algn="r">
        <a:defRPr sz="800">
          <a:solidFill>
            <a:schemeClr val="tx1"/>
          </a:solidFill>
          <a:uFill>
            <a:solidFill>
              <a:srgbClr val="808080"/>
            </a:solidFill>
          </a:uFill>
          <a:latin typeface="+mn-lt"/>
          <a:ea typeface="+mn-ea"/>
          <a:cs typeface="+mn-cs"/>
          <a:sym typeface="Arial"/>
        </a:defRPr>
      </a:lvl2pPr>
      <a:lvl3pPr indent="914400" algn="r">
        <a:defRPr sz="800">
          <a:solidFill>
            <a:schemeClr val="tx1"/>
          </a:solidFill>
          <a:uFill>
            <a:solidFill>
              <a:srgbClr val="808080"/>
            </a:solidFill>
          </a:uFill>
          <a:latin typeface="+mn-lt"/>
          <a:ea typeface="+mn-ea"/>
          <a:cs typeface="+mn-cs"/>
          <a:sym typeface="Arial"/>
        </a:defRPr>
      </a:lvl3pPr>
      <a:lvl4pPr indent="1371600" algn="r">
        <a:defRPr sz="800">
          <a:solidFill>
            <a:schemeClr val="tx1"/>
          </a:solidFill>
          <a:uFill>
            <a:solidFill>
              <a:srgbClr val="808080"/>
            </a:solidFill>
          </a:uFill>
          <a:latin typeface="+mn-lt"/>
          <a:ea typeface="+mn-ea"/>
          <a:cs typeface="+mn-cs"/>
          <a:sym typeface="Arial"/>
        </a:defRPr>
      </a:lvl4pPr>
      <a:lvl5pPr indent="1828800" algn="r">
        <a:defRPr sz="800">
          <a:solidFill>
            <a:schemeClr val="tx1"/>
          </a:solidFill>
          <a:uFill>
            <a:solidFill>
              <a:srgbClr val="808080"/>
            </a:solidFill>
          </a:uFill>
          <a:latin typeface="+mn-lt"/>
          <a:ea typeface="+mn-ea"/>
          <a:cs typeface="+mn-cs"/>
          <a:sym typeface="Arial"/>
        </a:defRPr>
      </a:lvl5pPr>
      <a:lvl6pPr indent="2286000" algn="r">
        <a:defRPr sz="800">
          <a:solidFill>
            <a:schemeClr val="tx1"/>
          </a:solidFill>
          <a:uFill>
            <a:solidFill>
              <a:srgbClr val="808080"/>
            </a:solidFill>
          </a:uFill>
          <a:latin typeface="+mn-lt"/>
          <a:ea typeface="+mn-ea"/>
          <a:cs typeface="+mn-cs"/>
          <a:sym typeface="Arial"/>
        </a:defRPr>
      </a:lvl6pPr>
      <a:lvl7pPr indent="2743200" algn="r">
        <a:defRPr sz="800">
          <a:solidFill>
            <a:schemeClr val="tx1"/>
          </a:solidFill>
          <a:uFill>
            <a:solidFill>
              <a:srgbClr val="808080"/>
            </a:solidFill>
          </a:uFill>
          <a:latin typeface="+mn-lt"/>
          <a:ea typeface="+mn-ea"/>
          <a:cs typeface="+mn-cs"/>
          <a:sym typeface="Arial"/>
        </a:defRPr>
      </a:lvl7pPr>
      <a:lvl8pPr indent="3200400" algn="r">
        <a:defRPr sz="800">
          <a:solidFill>
            <a:schemeClr val="tx1"/>
          </a:solidFill>
          <a:uFill>
            <a:solidFill>
              <a:srgbClr val="808080"/>
            </a:solidFill>
          </a:uFill>
          <a:latin typeface="+mn-lt"/>
          <a:ea typeface="+mn-ea"/>
          <a:cs typeface="+mn-cs"/>
          <a:sym typeface="Arial"/>
        </a:defRPr>
      </a:lvl8pPr>
      <a:lvl9pPr indent="3657600" algn="r">
        <a:defRPr sz="800">
          <a:solidFill>
            <a:schemeClr val="tx1"/>
          </a:solidFill>
          <a:uFill>
            <a:solidFill>
              <a:srgbClr val="808080"/>
            </a:solidFill>
          </a:uFill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.png"/><Relationship Id="rId3" Type="http://schemas.openxmlformats.org/officeDocument/2006/relationships/image" Target="../media/image4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.png"/><Relationship Id="rId20" Type="http://schemas.openxmlformats.org/officeDocument/2006/relationships/image" Target="../media/image22.png"/><Relationship Id="rId21" Type="http://schemas.openxmlformats.org/officeDocument/2006/relationships/image" Target="../media/image23.png"/><Relationship Id="rId22" Type="http://schemas.openxmlformats.org/officeDocument/2006/relationships/image" Target="../media/image24.png"/><Relationship Id="rId23" Type="http://schemas.openxmlformats.org/officeDocument/2006/relationships/image" Target="../media/image25.png"/><Relationship Id="rId24" Type="http://schemas.openxmlformats.org/officeDocument/2006/relationships/image" Target="../media/image26.png"/><Relationship Id="rId25" Type="http://schemas.openxmlformats.org/officeDocument/2006/relationships/image" Target="../media/image27.png"/><Relationship Id="rId26" Type="http://schemas.openxmlformats.org/officeDocument/2006/relationships/image" Target="../media/image28.png"/><Relationship Id="rId27" Type="http://schemas.openxmlformats.org/officeDocument/2006/relationships/image" Target="../media/image29.png"/><Relationship Id="rId28" Type="http://schemas.openxmlformats.org/officeDocument/2006/relationships/image" Target="../media/image30.png"/><Relationship Id="rId10" Type="http://schemas.openxmlformats.org/officeDocument/2006/relationships/image" Target="../media/image12.png"/><Relationship Id="rId11" Type="http://schemas.openxmlformats.org/officeDocument/2006/relationships/image" Target="../media/image13.png"/><Relationship Id="rId12" Type="http://schemas.openxmlformats.org/officeDocument/2006/relationships/image" Target="../media/image14.png"/><Relationship Id="rId13" Type="http://schemas.openxmlformats.org/officeDocument/2006/relationships/image" Target="../media/image15.png"/><Relationship Id="rId14" Type="http://schemas.openxmlformats.org/officeDocument/2006/relationships/image" Target="../media/image16.png"/><Relationship Id="rId15" Type="http://schemas.openxmlformats.org/officeDocument/2006/relationships/image" Target="../media/image17.png"/><Relationship Id="rId16" Type="http://schemas.openxmlformats.org/officeDocument/2006/relationships/image" Target="../media/image18.png"/><Relationship Id="rId17" Type="http://schemas.openxmlformats.org/officeDocument/2006/relationships/image" Target="../media/image19.png"/><Relationship Id="rId18" Type="http://schemas.openxmlformats.org/officeDocument/2006/relationships/image" Target="../media/image20.png"/><Relationship Id="rId19" Type="http://schemas.openxmlformats.org/officeDocument/2006/relationships/image" Target="../media/image21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6" Type="http://schemas.openxmlformats.org/officeDocument/2006/relationships/image" Target="../media/image39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6" Type="http://schemas.openxmlformats.org/officeDocument/2006/relationships/image" Target="../media/image40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09880330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282" y="302843"/>
            <a:ext cx="7218487" cy="4143440"/>
          </a:xfrm>
          <a:prstGeom prst="rect">
            <a:avLst/>
          </a:prstGeom>
        </p:spPr>
      </p:pic>
      <p:pic>
        <p:nvPicPr>
          <p:cNvPr id="5" name="pasted-imag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865076" y="1553305"/>
            <a:ext cx="3930117" cy="2890599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Rectangle 5"/>
          <p:cNvSpPr/>
          <p:nvPr/>
        </p:nvSpPr>
        <p:spPr>
          <a:xfrm>
            <a:off x="1107816" y="4643542"/>
            <a:ext cx="656584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Arial Hebrew"/>
                <a:cs typeface="Arial Hebrew"/>
              </a:rPr>
              <a:t>$ </a:t>
            </a:r>
            <a:r>
              <a:rPr lang="en-US" dirty="0" err="1" smtClean="0">
                <a:solidFill>
                  <a:schemeClr val="bg1"/>
                </a:solidFill>
                <a:latin typeface="Arial Hebrew"/>
                <a:cs typeface="Arial Hebrew"/>
              </a:rPr>
              <a:t>git</a:t>
            </a:r>
            <a:r>
              <a:rPr lang="en-US" dirty="0" smtClean="0">
                <a:solidFill>
                  <a:schemeClr val="bg1"/>
                </a:solidFill>
                <a:latin typeface="Arial Hebrew"/>
                <a:cs typeface="Arial Hebrew"/>
              </a:rPr>
              <a:t> clone http</a:t>
            </a:r>
            <a:r>
              <a:rPr lang="en-US" dirty="0">
                <a:solidFill>
                  <a:schemeClr val="bg1"/>
                </a:solidFill>
                <a:latin typeface="Arial Hebrew"/>
                <a:cs typeface="Arial Hebrew"/>
              </a:rPr>
              <a:t>://</a:t>
            </a:r>
            <a:r>
              <a:rPr lang="en-US" dirty="0" err="1">
                <a:solidFill>
                  <a:schemeClr val="bg1"/>
                </a:solidFill>
                <a:latin typeface="Arial Hebrew"/>
                <a:cs typeface="Arial Hebrew"/>
              </a:rPr>
              <a:t>tinyurl.com</a:t>
            </a:r>
            <a:r>
              <a:rPr lang="en-US" dirty="0">
                <a:solidFill>
                  <a:schemeClr val="bg1"/>
                </a:solidFill>
                <a:latin typeface="Arial Hebrew"/>
                <a:cs typeface="Arial Hebrew"/>
              </a:rPr>
              <a:t>/pivotal-big-data-roadshow</a:t>
            </a:r>
            <a:endParaRPr lang="en-US" dirty="0">
              <a:solidFill>
                <a:schemeClr val="bg1"/>
              </a:solidFill>
              <a:latin typeface="Arial Hebrew"/>
              <a:cs typeface="Arial Hebrew"/>
            </a:endParaRPr>
          </a:p>
        </p:txBody>
      </p:sp>
    </p:spTree>
    <p:extLst>
      <p:ext uri="{BB962C8B-B14F-4D97-AF65-F5344CB8AC3E}">
        <p14:creationId xmlns:p14="http://schemas.microsoft.com/office/powerpoint/2010/main" val="998172227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 advAuto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495613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xmlns:p14="http://schemas.microsoft.com/office/powerpoint/2010/main" spd="slow">
        <p:split orient="vert"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>
            <a:spLocks noGrp="1"/>
          </p:cNvSpPr>
          <p:nvPr>
            <p:ph type="body" idx="1"/>
          </p:nvPr>
        </p:nvSpPr>
        <p:spPr>
          <a:xfrm>
            <a:off x="890587" y="2633384"/>
            <a:ext cx="7770812" cy="369333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x-none" sz="2400" dirty="0" smtClean="0">
                <a:solidFill>
                  <a:srgbClr val="3EA7BC"/>
                </a:solidFill>
              </a:rPr>
              <a:t>Hands-on Lab using Pivotal </a:t>
            </a:r>
            <a:r>
              <a:rPr lang="x-none" sz="2400" dirty="0" smtClean="0">
                <a:solidFill>
                  <a:srgbClr val="3EA7BC"/>
                </a:solidFill>
              </a:rPr>
              <a:t>Big Data Suite</a:t>
            </a:r>
            <a:endParaRPr sz="2400" dirty="0">
              <a:solidFill>
                <a:srgbClr val="3EA7BC"/>
              </a:solidFill>
            </a:endParaRPr>
          </a:p>
        </p:txBody>
      </p:sp>
      <p:sp>
        <p:nvSpPr>
          <p:cNvPr id="195" name="Shape 195"/>
          <p:cNvSpPr/>
          <p:nvPr/>
        </p:nvSpPr>
        <p:spPr>
          <a:xfrm>
            <a:off x="801028" y="1893588"/>
            <a:ext cx="6863630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lvl="0" defTabSz="457200">
              <a:defRPr>
                <a:solidFill>
                  <a:srgbClr val="000000"/>
                </a:solidFill>
                <a:uFillTx/>
              </a:defRPr>
            </a:pPr>
            <a:r>
              <a:rPr lang="x-none" sz="3600" b="1" dirty="0" smtClean="0">
                <a:solidFill>
                  <a:srgbClr val="F7904A"/>
                </a:solidFill>
              </a:rPr>
              <a:t>Data </a:t>
            </a:r>
            <a:r>
              <a:rPr lang="x-none" sz="3600" b="1" dirty="0" smtClean="0">
                <a:solidFill>
                  <a:srgbClr val="F7904A"/>
                </a:solidFill>
              </a:rPr>
              <a:t>Streaming and Spring XD</a:t>
            </a:r>
            <a:endParaRPr sz="3600" b="1" dirty="0">
              <a:solidFill>
                <a:srgbClr val="F7904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41678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Picture 26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4941" y="1477435"/>
            <a:ext cx="1059422" cy="436654"/>
          </a:xfrm>
          <a:prstGeom prst="rect">
            <a:avLst/>
          </a:prstGeom>
        </p:spPr>
      </p:pic>
      <p:cxnSp>
        <p:nvCxnSpPr>
          <p:cNvPr id="25" name="Straight Arrow Connector 24"/>
          <p:cNvCxnSpPr/>
          <p:nvPr/>
        </p:nvCxnSpPr>
        <p:spPr>
          <a:xfrm>
            <a:off x="1050393" y="1534488"/>
            <a:ext cx="0" cy="351786"/>
          </a:xfrm>
          <a:prstGeom prst="straightConnector1">
            <a:avLst/>
          </a:prstGeom>
          <a:ln w="28575" cmpd="sng">
            <a:solidFill>
              <a:schemeClr val="accent1">
                <a:lumMod val="50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/>
          <p:cNvSpPr/>
          <p:nvPr/>
        </p:nvSpPr>
        <p:spPr>
          <a:xfrm>
            <a:off x="853368" y="3840760"/>
            <a:ext cx="7802306" cy="681406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4D4D4D"/>
              </a:solidFill>
              <a:effectLst/>
              <a:uFill>
                <a:solidFill>
                  <a:srgbClr val="4D4D4D"/>
                </a:solidFill>
              </a:u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853368" y="1956138"/>
            <a:ext cx="4019248" cy="774678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4D4D4D"/>
              </a:solidFill>
              <a:effectLst/>
              <a:uFill>
                <a:solidFill>
                  <a:srgbClr val="4D4D4D"/>
                </a:solidFill>
              </a:u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7300441" y="3049634"/>
            <a:ext cx="1355233" cy="708525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4D4D4D"/>
              </a:solidFill>
              <a:effectLst/>
              <a:uFill>
                <a:solidFill>
                  <a:srgbClr val="4D4D4D"/>
                </a:solidFill>
              </a:u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7" name="pasted-imag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24160" y="861092"/>
            <a:ext cx="777316" cy="656153"/>
          </a:xfrm>
          <a:prstGeom prst="rect">
            <a:avLst/>
          </a:prstGeom>
          <a:ln w="12700">
            <a:miter lim="400000"/>
          </a:ln>
        </p:spPr>
      </p:pic>
      <p:pic>
        <p:nvPicPr>
          <p:cNvPr id="188" name="Picture 18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052" y="879108"/>
            <a:ext cx="529538" cy="545936"/>
          </a:xfrm>
          <a:prstGeom prst="rect">
            <a:avLst/>
          </a:prstGeom>
        </p:spPr>
      </p:pic>
      <p:pic>
        <p:nvPicPr>
          <p:cNvPr id="189" name="Picture 18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5145" y="944304"/>
            <a:ext cx="443539" cy="443539"/>
          </a:xfrm>
          <a:prstGeom prst="rect">
            <a:avLst/>
          </a:prstGeom>
        </p:spPr>
      </p:pic>
      <p:pic>
        <p:nvPicPr>
          <p:cNvPr id="190" name="Picture 18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91007" y="944304"/>
            <a:ext cx="413753" cy="413753"/>
          </a:xfrm>
          <a:prstGeom prst="rect">
            <a:avLst/>
          </a:prstGeom>
        </p:spPr>
      </p:pic>
      <p:pic>
        <p:nvPicPr>
          <p:cNvPr id="192" name="Picture 19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79232" y="885785"/>
            <a:ext cx="328517" cy="605274"/>
          </a:xfrm>
          <a:prstGeom prst="rect">
            <a:avLst/>
          </a:prstGeom>
        </p:spPr>
      </p:pic>
      <p:pic>
        <p:nvPicPr>
          <p:cNvPr id="194" name="Picture 19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66034" y="972150"/>
            <a:ext cx="403725" cy="388181"/>
          </a:xfrm>
          <a:prstGeom prst="rect">
            <a:avLst/>
          </a:prstGeom>
        </p:spPr>
      </p:pic>
      <p:pic>
        <p:nvPicPr>
          <p:cNvPr id="195" name="Picture 19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19326" y="917280"/>
            <a:ext cx="470564" cy="470564"/>
          </a:xfrm>
          <a:prstGeom prst="rect">
            <a:avLst/>
          </a:prstGeom>
        </p:spPr>
      </p:pic>
      <p:cxnSp>
        <p:nvCxnSpPr>
          <p:cNvPr id="202" name="Straight Arrow Connector 201"/>
          <p:cNvCxnSpPr/>
          <p:nvPr/>
        </p:nvCxnSpPr>
        <p:spPr>
          <a:xfrm>
            <a:off x="1402395" y="1534488"/>
            <a:ext cx="0" cy="351786"/>
          </a:xfrm>
          <a:prstGeom prst="straightConnector1">
            <a:avLst/>
          </a:prstGeom>
          <a:ln w="28575" cmpd="sng">
            <a:solidFill>
              <a:schemeClr val="accent1">
                <a:lumMod val="50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Arrow Connector 202"/>
          <p:cNvCxnSpPr/>
          <p:nvPr/>
        </p:nvCxnSpPr>
        <p:spPr>
          <a:xfrm>
            <a:off x="1792469" y="1534488"/>
            <a:ext cx="0" cy="351786"/>
          </a:xfrm>
          <a:prstGeom prst="straightConnector1">
            <a:avLst/>
          </a:prstGeom>
          <a:ln w="28575" cmpd="sng">
            <a:solidFill>
              <a:schemeClr val="accent1">
                <a:lumMod val="50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Arrow Connector 203"/>
          <p:cNvCxnSpPr/>
          <p:nvPr/>
        </p:nvCxnSpPr>
        <p:spPr>
          <a:xfrm>
            <a:off x="2144471" y="1534488"/>
            <a:ext cx="0" cy="351786"/>
          </a:xfrm>
          <a:prstGeom prst="straightConnector1">
            <a:avLst/>
          </a:prstGeom>
          <a:ln w="28575" cmpd="sng">
            <a:solidFill>
              <a:schemeClr val="accent1">
                <a:lumMod val="50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Arrow Connector 204"/>
          <p:cNvCxnSpPr/>
          <p:nvPr/>
        </p:nvCxnSpPr>
        <p:spPr>
          <a:xfrm>
            <a:off x="2497134" y="1531819"/>
            <a:ext cx="0" cy="354455"/>
          </a:xfrm>
          <a:prstGeom prst="straightConnector1">
            <a:avLst/>
          </a:prstGeom>
          <a:ln w="28575" cmpd="sng">
            <a:solidFill>
              <a:schemeClr val="accent1">
                <a:lumMod val="50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Arrow Connector 205"/>
          <p:cNvCxnSpPr/>
          <p:nvPr/>
        </p:nvCxnSpPr>
        <p:spPr>
          <a:xfrm>
            <a:off x="2849136" y="1531819"/>
            <a:ext cx="0" cy="354455"/>
          </a:xfrm>
          <a:prstGeom prst="straightConnector1">
            <a:avLst/>
          </a:prstGeom>
          <a:ln w="28575" cmpd="sng">
            <a:solidFill>
              <a:schemeClr val="accent1">
                <a:lumMod val="50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Arrow Connector 206"/>
          <p:cNvCxnSpPr/>
          <p:nvPr/>
        </p:nvCxnSpPr>
        <p:spPr>
          <a:xfrm>
            <a:off x="3168820" y="1508237"/>
            <a:ext cx="0" cy="378037"/>
          </a:xfrm>
          <a:prstGeom prst="straightConnector1">
            <a:avLst/>
          </a:prstGeom>
          <a:ln w="28575" cmpd="sng">
            <a:solidFill>
              <a:schemeClr val="accent1">
                <a:lumMod val="50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Arrow Connector 207"/>
          <p:cNvCxnSpPr/>
          <p:nvPr/>
        </p:nvCxnSpPr>
        <p:spPr>
          <a:xfrm>
            <a:off x="3493801" y="1508237"/>
            <a:ext cx="0" cy="378037"/>
          </a:xfrm>
          <a:prstGeom prst="straightConnector1">
            <a:avLst/>
          </a:prstGeom>
          <a:ln w="28575" cmpd="sng">
            <a:solidFill>
              <a:schemeClr val="accent1">
                <a:lumMod val="50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Straight Arrow Connector 208"/>
          <p:cNvCxnSpPr/>
          <p:nvPr/>
        </p:nvCxnSpPr>
        <p:spPr>
          <a:xfrm>
            <a:off x="3863074" y="1508237"/>
            <a:ext cx="0" cy="378037"/>
          </a:xfrm>
          <a:prstGeom prst="straightConnector1">
            <a:avLst/>
          </a:prstGeom>
          <a:ln w="28575" cmpd="sng">
            <a:solidFill>
              <a:schemeClr val="accent1">
                <a:lumMod val="50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Arrow Connector 209"/>
          <p:cNvCxnSpPr/>
          <p:nvPr/>
        </p:nvCxnSpPr>
        <p:spPr>
          <a:xfrm>
            <a:off x="4188055" y="1508237"/>
            <a:ext cx="0" cy="378037"/>
          </a:xfrm>
          <a:prstGeom prst="straightConnector1">
            <a:avLst/>
          </a:prstGeom>
          <a:ln w="28575" cmpd="sng">
            <a:solidFill>
              <a:schemeClr val="accent1">
                <a:lumMod val="50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1" name="Picture 2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038213" y="954134"/>
            <a:ext cx="429817" cy="429817"/>
          </a:xfrm>
          <a:prstGeom prst="rect">
            <a:avLst/>
          </a:prstGeom>
        </p:spPr>
      </p:pic>
      <p:pic>
        <p:nvPicPr>
          <p:cNvPr id="214" name="Picture 2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65649" y="961054"/>
            <a:ext cx="515252" cy="515252"/>
          </a:xfrm>
          <a:prstGeom prst="rect">
            <a:avLst/>
          </a:prstGeom>
        </p:spPr>
      </p:pic>
      <p:cxnSp>
        <p:nvCxnSpPr>
          <p:cNvPr id="215" name="Straight Arrow Connector 214"/>
          <p:cNvCxnSpPr/>
          <p:nvPr/>
        </p:nvCxnSpPr>
        <p:spPr>
          <a:xfrm>
            <a:off x="4539500" y="1508237"/>
            <a:ext cx="0" cy="378037"/>
          </a:xfrm>
          <a:prstGeom prst="straightConnector1">
            <a:avLst/>
          </a:prstGeom>
          <a:ln w="28575" cmpd="sng">
            <a:solidFill>
              <a:schemeClr val="accent1">
                <a:lumMod val="50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3" name="Picture 7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6280" y="3885800"/>
            <a:ext cx="1951037" cy="6335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" name="Rounded Rectangle 244"/>
          <p:cNvSpPr/>
          <p:nvPr/>
        </p:nvSpPr>
        <p:spPr bwMode="auto">
          <a:xfrm>
            <a:off x="7485931" y="4044938"/>
            <a:ext cx="814712" cy="273378"/>
          </a:xfrm>
          <a:prstGeom prst="roundRect">
            <a:avLst>
              <a:gd name="adj" fmla="val 3846"/>
            </a:avLst>
          </a:prstGeom>
          <a:solidFill>
            <a:schemeClr val="accent1">
              <a:lumMod val="75000"/>
            </a:schemeClr>
          </a:solidFill>
          <a:ln w="9525" cap="flat" cmpd="sng" algn="ctr">
            <a:solidFill>
              <a:srgbClr val="4D4D4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FFFFFF"/>
                </a:solidFill>
                <a:latin typeface="Verdana" charset="0"/>
                <a:ea typeface="+mn-ea"/>
                <a:cs typeface="+mn-cs"/>
              </a:rPr>
              <a:t>HDFS</a:t>
            </a:r>
          </a:p>
        </p:txBody>
      </p:sp>
      <p:pic>
        <p:nvPicPr>
          <p:cNvPr id="247" name="Picture 24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299594" y="850937"/>
            <a:ext cx="568840" cy="568840"/>
          </a:xfrm>
          <a:prstGeom prst="rect">
            <a:avLst/>
          </a:prstGeom>
        </p:spPr>
      </p:pic>
      <p:pic>
        <p:nvPicPr>
          <p:cNvPr id="249" name="Picture 24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338679" y="909011"/>
            <a:ext cx="510766" cy="510766"/>
          </a:xfrm>
          <a:prstGeom prst="rect">
            <a:avLst/>
          </a:prstGeom>
        </p:spPr>
      </p:pic>
      <p:pic>
        <p:nvPicPr>
          <p:cNvPr id="252" name="Picture 25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938446" y="900720"/>
            <a:ext cx="325120" cy="477489"/>
          </a:xfrm>
          <a:prstGeom prst="rect">
            <a:avLst/>
          </a:prstGeom>
        </p:spPr>
      </p:pic>
      <p:pic>
        <p:nvPicPr>
          <p:cNvPr id="259" name="Picture 258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330617" y="1463435"/>
            <a:ext cx="560810" cy="468670"/>
          </a:xfrm>
          <a:prstGeom prst="rect">
            <a:avLst/>
          </a:prstGeom>
        </p:spPr>
      </p:pic>
      <p:pic>
        <p:nvPicPr>
          <p:cNvPr id="268" name="Picture 267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406293" y="1497108"/>
            <a:ext cx="390780" cy="390780"/>
          </a:xfrm>
          <a:prstGeom prst="rect">
            <a:avLst/>
          </a:prstGeom>
        </p:spPr>
      </p:pic>
      <p:cxnSp>
        <p:nvCxnSpPr>
          <p:cNvPr id="286" name="Straight Arrow Connector 82"/>
          <p:cNvCxnSpPr>
            <a:stCxn id="56" idx="1"/>
            <a:endCxn id="48" idx="1"/>
          </p:cNvCxnSpPr>
          <p:nvPr/>
        </p:nvCxnSpPr>
        <p:spPr>
          <a:xfrm rot="10800000" flipV="1">
            <a:off x="853368" y="2343477"/>
            <a:ext cx="12700" cy="1837986"/>
          </a:xfrm>
          <a:prstGeom prst="curvedConnector3">
            <a:avLst>
              <a:gd name="adj1" fmla="val 4353071"/>
            </a:avLst>
          </a:prstGeom>
          <a:ln w="28575" cmpd="sng">
            <a:solidFill>
              <a:schemeClr val="accent1">
                <a:lumMod val="50000"/>
              </a:schemeClr>
            </a:solidFill>
            <a:prstDash val="solid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5" name="Picture 7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0698" y="3880545"/>
            <a:ext cx="1951037" cy="6335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97" name="Straight Arrow Connector 296"/>
          <p:cNvCxnSpPr/>
          <p:nvPr/>
        </p:nvCxnSpPr>
        <p:spPr>
          <a:xfrm>
            <a:off x="7930312" y="2226736"/>
            <a:ext cx="0" cy="765240"/>
          </a:xfrm>
          <a:prstGeom prst="straightConnector1">
            <a:avLst/>
          </a:prstGeom>
          <a:ln w="28575" cmpd="sng">
            <a:solidFill>
              <a:schemeClr val="accent1">
                <a:lumMod val="50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Straight Arrow Connector 297"/>
          <p:cNvCxnSpPr/>
          <p:nvPr/>
        </p:nvCxnSpPr>
        <p:spPr>
          <a:xfrm flipV="1">
            <a:off x="8082712" y="2184373"/>
            <a:ext cx="0" cy="798595"/>
          </a:xfrm>
          <a:prstGeom prst="straightConnector1">
            <a:avLst/>
          </a:prstGeom>
          <a:ln w="28575" cmpd="sng">
            <a:solidFill>
              <a:schemeClr val="accent1">
                <a:lumMod val="50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9" name="Straight Arrow Connector 298"/>
          <p:cNvCxnSpPr/>
          <p:nvPr/>
        </p:nvCxnSpPr>
        <p:spPr>
          <a:xfrm flipH="1">
            <a:off x="4946480" y="2136435"/>
            <a:ext cx="932144" cy="837288"/>
          </a:xfrm>
          <a:prstGeom prst="straightConnector1">
            <a:avLst/>
          </a:prstGeom>
          <a:ln w="28575" cmpd="sng">
            <a:solidFill>
              <a:schemeClr val="accent1">
                <a:lumMod val="50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Straight Arrow Connector 299"/>
          <p:cNvCxnSpPr/>
          <p:nvPr/>
        </p:nvCxnSpPr>
        <p:spPr>
          <a:xfrm flipV="1">
            <a:off x="5135733" y="2184373"/>
            <a:ext cx="896876" cy="793662"/>
          </a:xfrm>
          <a:prstGeom prst="straightConnector1">
            <a:avLst/>
          </a:prstGeom>
          <a:ln w="28575" cmpd="sng">
            <a:solidFill>
              <a:schemeClr val="accent1">
                <a:lumMod val="50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3" name="Picture 302" descr="app2.png"/>
          <p:cNvPicPr>
            <a:picLocks noChangeAspect="1"/>
          </p:cNvPicPr>
          <p:nvPr/>
        </p:nvPicPr>
        <p:blipFill>
          <a:blip r:embed="rId18"/>
          <a:srcRect/>
          <a:stretch>
            <a:fillRect/>
          </a:stretch>
        </p:blipFill>
        <p:spPr bwMode="auto">
          <a:xfrm>
            <a:off x="7485931" y="871400"/>
            <a:ext cx="1072636" cy="693339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>
            <a:outerShdw blurRad="40005" dist="19939" dir="5400000" sy="23000" kx="-1199993" algn="bl" rotWithShape="0">
              <a:srgbClr val="000000">
                <a:alpha val="28000"/>
              </a:srgbClr>
            </a:outerShdw>
          </a:effectLst>
          <a:extLst/>
        </p:spPr>
      </p:pic>
      <p:pic>
        <p:nvPicPr>
          <p:cNvPr id="304" name="Picture 36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028"/>
          <a:stretch>
            <a:fillRect/>
          </a:stretch>
        </p:blipFill>
        <p:spPr bwMode="auto">
          <a:xfrm>
            <a:off x="7652195" y="1923097"/>
            <a:ext cx="556233" cy="2326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5" name="Picture 35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2482" y="1629442"/>
            <a:ext cx="1303192" cy="256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" name="Shape 1426"/>
          <p:cNvSpPr/>
          <p:nvPr/>
        </p:nvSpPr>
        <p:spPr>
          <a:xfrm>
            <a:off x="1323896" y="4084835"/>
            <a:ext cx="1965969" cy="2334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lang="x-none" sz="1400" dirty="0" smtClean="0">
                <a:solidFill>
                  <a:srgbClr val="29756E"/>
                </a:solidFill>
              </a:rPr>
              <a:t>Data Lake</a:t>
            </a:r>
            <a:endParaRPr sz="1400" dirty="0">
              <a:solidFill>
                <a:srgbClr val="29756E"/>
              </a:solidFill>
            </a:endParaRPr>
          </a:p>
        </p:txBody>
      </p:sp>
      <p:sp>
        <p:nvSpPr>
          <p:cNvPr id="64" name="Shape 1426"/>
          <p:cNvSpPr/>
          <p:nvPr/>
        </p:nvSpPr>
        <p:spPr>
          <a:xfrm>
            <a:off x="2007749" y="2217242"/>
            <a:ext cx="515805" cy="2334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lang="x-none" sz="1300" dirty="0" smtClean="0">
                <a:solidFill>
                  <a:srgbClr val="29756E"/>
                </a:solidFill>
                <a:latin typeface="+mn-lt"/>
              </a:rPr>
              <a:t>Ingest</a:t>
            </a:r>
            <a:endParaRPr sz="1300" dirty="0">
              <a:solidFill>
                <a:srgbClr val="29756E"/>
              </a:solidFill>
              <a:latin typeface="+mn-lt"/>
            </a:endParaRPr>
          </a:p>
        </p:txBody>
      </p:sp>
      <p:sp>
        <p:nvSpPr>
          <p:cNvPr id="65" name="Shape 1426"/>
          <p:cNvSpPr/>
          <p:nvPr/>
        </p:nvSpPr>
        <p:spPr>
          <a:xfrm>
            <a:off x="2804219" y="2217242"/>
            <a:ext cx="515805" cy="2334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lang="x-none" sz="1300" dirty="0" smtClean="0">
                <a:solidFill>
                  <a:srgbClr val="29756E"/>
                </a:solidFill>
                <a:latin typeface="+mn-lt"/>
              </a:rPr>
              <a:t>Filter</a:t>
            </a:r>
            <a:endParaRPr sz="1300" dirty="0">
              <a:solidFill>
                <a:srgbClr val="29756E"/>
              </a:solidFill>
              <a:latin typeface="+mn-lt"/>
            </a:endParaRPr>
          </a:p>
        </p:txBody>
      </p:sp>
      <p:sp>
        <p:nvSpPr>
          <p:cNvPr id="67" name="Shape 1426"/>
          <p:cNvSpPr/>
          <p:nvPr/>
        </p:nvSpPr>
        <p:spPr>
          <a:xfrm>
            <a:off x="3491101" y="2206899"/>
            <a:ext cx="494720" cy="2334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lang="x-none" sz="1300" dirty="0" smtClean="0">
                <a:solidFill>
                  <a:srgbClr val="29756E"/>
                </a:solidFill>
                <a:latin typeface="+mn-lt"/>
              </a:rPr>
              <a:t>Enrich</a:t>
            </a:r>
            <a:endParaRPr sz="1300" dirty="0">
              <a:solidFill>
                <a:srgbClr val="29756E"/>
              </a:solidFill>
              <a:latin typeface="+mn-lt"/>
            </a:endParaRPr>
          </a:p>
        </p:txBody>
      </p:sp>
      <p:cxnSp>
        <p:nvCxnSpPr>
          <p:cNvPr id="68" name="Straight Arrow Connector 67"/>
          <p:cNvCxnSpPr/>
          <p:nvPr/>
        </p:nvCxnSpPr>
        <p:spPr>
          <a:xfrm flipV="1">
            <a:off x="2530136" y="2322172"/>
            <a:ext cx="193154" cy="734"/>
          </a:xfrm>
          <a:prstGeom prst="straightConnector1">
            <a:avLst/>
          </a:prstGeom>
          <a:ln w="19050" cmpd="sng">
            <a:solidFill>
              <a:schemeClr val="accent1">
                <a:lumMod val="75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Shape 1426"/>
          <p:cNvSpPr/>
          <p:nvPr/>
        </p:nvSpPr>
        <p:spPr>
          <a:xfrm>
            <a:off x="4301362" y="2208720"/>
            <a:ext cx="454671" cy="2334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lang="x-none" sz="1300" dirty="0" smtClean="0">
                <a:solidFill>
                  <a:srgbClr val="29756E"/>
                </a:solidFill>
                <a:latin typeface="+mn-lt"/>
              </a:rPr>
              <a:t>Sink</a:t>
            </a:r>
            <a:endParaRPr sz="1300" dirty="0">
              <a:solidFill>
                <a:srgbClr val="29756E"/>
              </a:solidFill>
              <a:latin typeface="+mn-lt"/>
            </a:endParaRPr>
          </a:p>
        </p:txBody>
      </p:sp>
      <p:pic>
        <p:nvPicPr>
          <p:cNvPr id="74" name="pasted-image.png"/>
          <p:cNvPicPr/>
          <p:nvPr/>
        </p:nvPicPr>
        <p:blipFill>
          <a:blip r:embed="rId21">
            <a:extLst/>
          </a:blip>
          <a:stretch>
            <a:fillRect/>
          </a:stretch>
        </p:blipFill>
        <p:spPr>
          <a:xfrm>
            <a:off x="1145518" y="2039355"/>
            <a:ext cx="410798" cy="376529"/>
          </a:xfrm>
          <a:prstGeom prst="rect">
            <a:avLst/>
          </a:prstGeom>
          <a:ln w="12700">
            <a:miter lim="400000"/>
          </a:ln>
        </p:spPr>
      </p:pic>
      <p:sp>
        <p:nvSpPr>
          <p:cNvPr id="75" name="Shape 1204"/>
          <p:cNvSpPr/>
          <p:nvPr/>
        </p:nvSpPr>
        <p:spPr>
          <a:xfrm>
            <a:off x="879595" y="2449908"/>
            <a:ext cx="912340" cy="2342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0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300" dirty="0">
                <a:solidFill>
                  <a:srgbClr val="29756E"/>
                </a:solidFill>
              </a:rPr>
              <a:t>SpringXD</a:t>
            </a:r>
          </a:p>
        </p:txBody>
      </p:sp>
      <p:cxnSp>
        <p:nvCxnSpPr>
          <p:cNvPr id="76" name="Straight Arrow Connector 75"/>
          <p:cNvCxnSpPr/>
          <p:nvPr/>
        </p:nvCxnSpPr>
        <p:spPr>
          <a:xfrm flipV="1">
            <a:off x="3229959" y="2322906"/>
            <a:ext cx="193154" cy="734"/>
          </a:xfrm>
          <a:prstGeom prst="straightConnector1">
            <a:avLst/>
          </a:prstGeom>
          <a:ln w="19050" cmpd="sng">
            <a:solidFill>
              <a:schemeClr val="accent1">
                <a:lumMod val="75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/>
          <p:nvPr/>
        </p:nvCxnSpPr>
        <p:spPr>
          <a:xfrm flipV="1">
            <a:off x="4024957" y="2321323"/>
            <a:ext cx="193154" cy="734"/>
          </a:xfrm>
          <a:prstGeom prst="straightConnector1">
            <a:avLst/>
          </a:prstGeom>
          <a:ln w="19050" cmpd="sng">
            <a:solidFill>
              <a:schemeClr val="accent1">
                <a:lumMod val="75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9" name="pasted-image.png"/>
          <p:cNvPicPr/>
          <p:nvPr/>
        </p:nvPicPr>
        <p:blipFill>
          <a:blip r:embed="rId22">
            <a:extLst/>
          </a:blip>
          <a:stretch>
            <a:fillRect/>
          </a:stretch>
        </p:blipFill>
        <p:spPr>
          <a:xfrm>
            <a:off x="5953972" y="3428430"/>
            <a:ext cx="955085" cy="328697"/>
          </a:xfrm>
          <a:prstGeom prst="rect">
            <a:avLst/>
          </a:prstGeom>
          <a:ln w="12700">
            <a:miter lim="400000"/>
          </a:ln>
          <a:effectLst>
            <a:outerShdw blurRad="355600" rotWithShape="0">
              <a:srgbClr val="000000">
                <a:alpha val="75000"/>
              </a:srgbClr>
            </a:outerShdw>
          </a:effectLst>
        </p:spPr>
      </p:pic>
      <p:pic>
        <p:nvPicPr>
          <p:cNvPr id="100" name="pasted-image.png"/>
          <p:cNvPicPr/>
          <p:nvPr/>
        </p:nvPicPr>
        <p:blipFill>
          <a:blip r:embed="rId23">
            <a:extLst/>
          </a:blip>
          <a:stretch>
            <a:fillRect/>
          </a:stretch>
        </p:blipFill>
        <p:spPr>
          <a:xfrm>
            <a:off x="6699399" y="3129440"/>
            <a:ext cx="387372" cy="289981"/>
          </a:xfrm>
          <a:prstGeom prst="rect">
            <a:avLst/>
          </a:prstGeom>
          <a:ln w="12700">
            <a:miter lim="400000"/>
          </a:ln>
        </p:spPr>
      </p:pic>
      <p:pic>
        <p:nvPicPr>
          <p:cNvPr id="101" name="Picture 100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5573253" y="3138277"/>
            <a:ext cx="528159" cy="339583"/>
          </a:xfrm>
          <a:prstGeom prst="rect">
            <a:avLst/>
          </a:prstGeom>
        </p:spPr>
      </p:pic>
      <p:pic>
        <p:nvPicPr>
          <p:cNvPr id="102" name="pasted-image.png"/>
          <p:cNvPicPr/>
          <p:nvPr/>
        </p:nvPicPr>
        <p:blipFill>
          <a:blip r:embed="rId25">
            <a:extLst/>
          </a:blip>
          <a:stretch>
            <a:fillRect/>
          </a:stretch>
        </p:blipFill>
        <p:spPr>
          <a:xfrm>
            <a:off x="7365181" y="3066992"/>
            <a:ext cx="611390" cy="488328"/>
          </a:xfrm>
          <a:prstGeom prst="rect">
            <a:avLst/>
          </a:prstGeom>
          <a:ln w="12700">
            <a:miter lim="400000"/>
          </a:ln>
        </p:spPr>
      </p:pic>
      <p:sp>
        <p:nvSpPr>
          <p:cNvPr id="103" name="Shape 1350"/>
          <p:cNvSpPr/>
          <p:nvPr/>
        </p:nvSpPr>
        <p:spPr>
          <a:xfrm>
            <a:off x="7443038" y="3507320"/>
            <a:ext cx="497504" cy="19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1050" dirty="0">
                <a:solidFill>
                  <a:srgbClr val="29756E"/>
                </a:solidFill>
              </a:rPr>
              <a:t>HAWQ</a:t>
            </a:r>
          </a:p>
        </p:txBody>
      </p:sp>
      <p:sp>
        <p:nvSpPr>
          <p:cNvPr id="104" name="Shape 1350"/>
          <p:cNvSpPr/>
          <p:nvPr/>
        </p:nvSpPr>
        <p:spPr>
          <a:xfrm>
            <a:off x="8123947" y="3543931"/>
            <a:ext cx="497504" cy="19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lang="x-none" sz="1050" dirty="0" smtClean="0">
                <a:solidFill>
                  <a:srgbClr val="29756E"/>
                </a:solidFill>
              </a:rPr>
              <a:t>GPDB</a:t>
            </a:r>
            <a:endParaRPr sz="1050" dirty="0">
              <a:solidFill>
                <a:srgbClr val="29756E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8091718" y="3109774"/>
            <a:ext cx="401859" cy="401859"/>
          </a:xfrm>
          <a:prstGeom prst="rect">
            <a:avLst/>
          </a:prstGeom>
        </p:spPr>
      </p:pic>
      <p:sp>
        <p:nvSpPr>
          <p:cNvPr id="80" name="Rectangle 79"/>
          <p:cNvSpPr/>
          <p:nvPr/>
        </p:nvSpPr>
        <p:spPr>
          <a:xfrm>
            <a:off x="5406293" y="3051047"/>
            <a:ext cx="1789295" cy="708525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4D4D4D"/>
              </a:solidFill>
              <a:effectLst/>
              <a:uFill>
                <a:solidFill>
                  <a:srgbClr val="4D4D4D"/>
                </a:solidFill>
              </a:u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3168820" y="3038826"/>
            <a:ext cx="1921878" cy="708525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4D4D4D"/>
              </a:solidFill>
              <a:effectLst/>
              <a:uFill>
                <a:solidFill>
                  <a:srgbClr val="4D4D4D"/>
                </a:solidFill>
              </a:u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4" name="Straight Arrow Connector 83"/>
          <p:cNvCxnSpPr>
            <a:stCxn id="80" idx="1"/>
            <a:endCxn id="83" idx="3"/>
          </p:cNvCxnSpPr>
          <p:nvPr/>
        </p:nvCxnSpPr>
        <p:spPr>
          <a:xfrm flipH="1" flipV="1">
            <a:off x="5090698" y="3393089"/>
            <a:ext cx="315595" cy="12221"/>
          </a:xfrm>
          <a:prstGeom prst="straightConnector1">
            <a:avLst/>
          </a:prstGeom>
          <a:ln w="28575" cmpd="sng">
            <a:solidFill>
              <a:schemeClr val="accent1">
                <a:lumMod val="50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2"/>
          <p:cNvCxnSpPr/>
          <p:nvPr/>
        </p:nvCxnSpPr>
        <p:spPr>
          <a:xfrm>
            <a:off x="2867085" y="3336179"/>
            <a:ext cx="315173" cy="11870"/>
          </a:xfrm>
          <a:prstGeom prst="straightConnector1">
            <a:avLst/>
          </a:prstGeom>
          <a:ln w="28575" cmpd="sng">
            <a:solidFill>
              <a:schemeClr val="accent1">
                <a:lumMod val="50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82"/>
          <p:cNvCxnSpPr/>
          <p:nvPr/>
        </p:nvCxnSpPr>
        <p:spPr>
          <a:xfrm flipH="1">
            <a:off x="2849071" y="3507899"/>
            <a:ext cx="285696" cy="0"/>
          </a:xfrm>
          <a:prstGeom prst="straightConnector1">
            <a:avLst/>
          </a:prstGeom>
          <a:ln w="28575" cmpd="sng">
            <a:solidFill>
              <a:schemeClr val="accent1">
                <a:lumMod val="50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/>
          <p:cNvCxnSpPr/>
          <p:nvPr/>
        </p:nvCxnSpPr>
        <p:spPr>
          <a:xfrm flipV="1">
            <a:off x="1897969" y="2747363"/>
            <a:ext cx="0" cy="261161"/>
          </a:xfrm>
          <a:prstGeom prst="straightConnector1">
            <a:avLst/>
          </a:prstGeom>
          <a:ln w="28575" cmpd="sng">
            <a:solidFill>
              <a:schemeClr val="accent1">
                <a:lumMod val="50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/>
          <p:cNvCxnSpPr/>
          <p:nvPr/>
        </p:nvCxnSpPr>
        <p:spPr>
          <a:xfrm>
            <a:off x="1733620" y="2765379"/>
            <a:ext cx="0" cy="256271"/>
          </a:xfrm>
          <a:prstGeom prst="straightConnector1">
            <a:avLst/>
          </a:prstGeom>
          <a:ln w="28575" cmpd="sng">
            <a:solidFill>
              <a:schemeClr val="accent1">
                <a:lumMod val="50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/>
          <p:nvPr/>
        </p:nvCxnSpPr>
        <p:spPr>
          <a:xfrm flipV="1">
            <a:off x="4629570" y="2729347"/>
            <a:ext cx="0" cy="261161"/>
          </a:xfrm>
          <a:prstGeom prst="straightConnector1">
            <a:avLst/>
          </a:prstGeom>
          <a:ln w="28575" cmpd="sng">
            <a:solidFill>
              <a:schemeClr val="accent1">
                <a:lumMod val="50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/>
          <p:nvPr/>
        </p:nvCxnSpPr>
        <p:spPr>
          <a:xfrm>
            <a:off x="4456214" y="2756371"/>
            <a:ext cx="0" cy="256271"/>
          </a:xfrm>
          <a:prstGeom prst="straightConnector1">
            <a:avLst/>
          </a:prstGeom>
          <a:ln w="28575" cmpd="sng">
            <a:solidFill>
              <a:schemeClr val="accent1">
                <a:lumMod val="50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Rectangle 106"/>
          <p:cNvSpPr/>
          <p:nvPr/>
        </p:nvSpPr>
        <p:spPr>
          <a:xfrm>
            <a:off x="866069" y="3053914"/>
            <a:ext cx="1960211" cy="708525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4D4D4D"/>
              </a:solidFill>
              <a:effectLst/>
              <a:uFill>
                <a:solidFill>
                  <a:srgbClr val="4D4D4D"/>
                </a:solidFill>
              </a:u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8" name="pasted-image.png"/>
          <p:cNvPicPr/>
          <p:nvPr/>
        </p:nvPicPr>
        <p:blipFill>
          <a:blip r:embed="rId27">
            <a:extLst/>
          </a:blip>
          <a:stretch>
            <a:fillRect/>
          </a:stretch>
        </p:blipFill>
        <p:spPr>
          <a:xfrm>
            <a:off x="1491207" y="3237187"/>
            <a:ext cx="705470" cy="354262"/>
          </a:xfrm>
          <a:prstGeom prst="rect">
            <a:avLst/>
          </a:prstGeom>
          <a:ln w="12700">
            <a:miter lim="400000"/>
          </a:ln>
        </p:spPr>
      </p:pic>
      <p:pic>
        <p:nvPicPr>
          <p:cNvPr id="109" name="pasted-image.png"/>
          <p:cNvPicPr/>
          <p:nvPr/>
        </p:nvPicPr>
        <p:blipFill>
          <a:blip r:embed="rId28">
            <a:extLst/>
          </a:blip>
          <a:stretch>
            <a:fillRect/>
          </a:stretch>
        </p:blipFill>
        <p:spPr>
          <a:xfrm>
            <a:off x="3891424" y="3118782"/>
            <a:ext cx="373909" cy="356530"/>
          </a:xfrm>
          <a:prstGeom prst="rect">
            <a:avLst/>
          </a:prstGeom>
          <a:ln w="12700">
            <a:miter lim="400000"/>
          </a:ln>
        </p:spPr>
      </p:pic>
      <p:sp>
        <p:nvSpPr>
          <p:cNvPr id="110" name="Shape 1426"/>
          <p:cNvSpPr/>
          <p:nvPr/>
        </p:nvSpPr>
        <p:spPr>
          <a:xfrm>
            <a:off x="3672227" y="3499299"/>
            <a:ext cx="798971" cy="2032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 dirty="0">
                <a:solidFill>
                  <a:srgbClr val="29756E"/>
                </a:solidFill>
                <a:latin typeface="+mn-lt"/>
              </a:rPr>
              <a:t>GemFire</a:t>
            </a:r>
          </a:p>
        </p:txBody>
      </p:sp>
      <p:cxnSp>
        <p:nvCxnSpPr>
          <p:cNvPr id="78" name="Straight Arrow Connector 82"/>
          <p:cNvCxnSpPr/>
          <p:nvPr/>
        </p:nvCxnSpPr>
        <p:spPr>
          <a:xfrm rot="16200000" flipH="1" flipV="1">
            <a:off x="6954029" y="2242052"/>
            <a:ext cx="1413" cy="1616576"/>
          </a:xfrm>
          <a:prstGeom prst="curvedConnector3">
            <a:avLst>
              <a:gd name="adj1" fmla="val -39766171"/>
            </a:avLst>
          </a:prstGeom>
          <a:ln w="28575" cmpd="sng">
            <a:solidFill>
              <a:schemeClr val="accent1">
                <a:lumMod val="50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31"/>
          <p:cNvSpPr txBox="1">
            <a:spLocks noChangeArrowheads="1"/>
          </p:cNvSpPr>
          <p:nvPr/>
        </p:nvSpPr>
        <p:spPr bwMode="auto">
          <a:xfrm>
            <a:off x="2279958" y="561176"/>
            <a:ext cx="100540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200" dirty="0" smtClean="0">
                <a:solidFill>
                  <a:srgbClr val="266D68"/>
                </a:solidFill>
                <a:latin typeface="Avenir Next Demi Bold"/>
                <a:cs typeface="Avenir Next Demi Bold"/>
              </a:rPr>
              <a:t>Data Feeds</a:t>
            </a:r>
            <a:endParaRPr lang="en-US" sz="1200" dirty="0">
              <a:solidFill>
                <a:srgbClr val="266D68"/>
              </a:solidFill>
              <a:latin typeface="Avenir Next Demi Bold"/>
              <a:cs typeface="Avenir Next Demi Bold"/>
            </a:endParaRPr>
          </a:p>
        </p:txBody>
      </p:sp>
      <p:sp>
        <p:nvSpPr>
          <p:cNvPr id="81" name="TextBox 31"/>
          <p:cNvSpPr txBox="1">
            <a:spLocks noChangeArrowheads="1"/>
          </p:cNvSpPr>
          <p:nvPr/>
        </p:nvSpPr>
        <p:spPr bwMode="auto">
          <a:xfrm>
            <a:off x="5304770" y="570184"/>
            <a:ext cx="1556836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200" dirty="0" smtClean="0">
                <a:solidFill>
                  <a:srgbClr val="266D68"/>
                </a:solidFill>
                <a:latin typeface="Avenir Next Demi Bold"/>
                <a:cs typeface="Avenir Next Demi Bold"/>
              </a:rPr>
              <a:t>Transactional Apps</a:t>
            </a:r>
            <a:endParaRPr lang="en-US" sz="1200" dirty="0">
              <a:solidFill>
                <a:srgbClr val="266D68"/>
              </a:solidFill>
              <a:latin typeface="Avenir Next Demi Bold"/>
              <a:cs typeface="Avenir Next Demi Bold"/>
            </a:endParaRPr>
          </a:p>
        </p:txBody>
      </p:sp>
      <p:sp>
        <p:nvSpPr>
          <p:cNvPr id="82" name="TextBox 34"/>
          <p:cNvSpPr txBox="1">
            <a:spLocks noChangeArrowheads="1"/>
          </p:cNvSpPr>
          <p:nvPr/>
        </p:nvSpPr>
        <p:spPr bwMode="auto">
          <a:xfrm>
            <a:off x="7404482" y="574928"/>
            <a:ext cx="1172116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200" dirty="0">
                <a:solidFill>
                  <a:srgbClr val="266D68"/>
                </a:solidFill>
                <a:latin typeface="Avenir Next Demi Bold"/>
                <a:cs typeface="Avenir Next Demi Bold"/>
              </a:rPr>
              <a:t>Analytic Apps</a:t>
            </a:r>
          </a:p>
        </p:txBody>
      </p:sp>
      <p:sp>
        <p:nvSpPr>
          <p:cNvPr id="86" name="Shape 978"/>
          <p:cNvSpPr/>
          <p:nvPr/>
        </p:nvSpPr>
        <p:spPr>
          <a:xfrm>
            <a:off x="293040" y="188248"/>
            <a:ext cx="4336530" cy="3450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700">
                <a:solidFill>
                  <a:srgbClr val="C2632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1700" dirty="0">
                <a:solidFill>
                  <a:srgbClr val="266D68"/>
                </a:solidFill>
                <a:latin typeface="Arial"/>
                <a:cs typeface="Arial"/>
              </a:rPr>
              <a:t>Data Streaming </a:t>
            </a:r>
            <a:r>
              <a:rPr lang="x-none" sz="1700" dirty="0" smtClean="0">
                <a:solidFill>
                  <a:srgbClr val="266D68"/>
                </a:solidFill>
                <a:latin typeface="Arial"/>
                <a:cs typeface="Arial"/>
              </a:rPr>
              <a:t>Reference </a:t>
            </a:r>
            <a:r>
              <a:rPr sz="1700" dirty="0" smtClean="0">
                <a:solidFill>
                  <a:srgbClr val="266D68"/>
                </a:solidFill>
                <a:latin typeface="Arial"/>
                <a:cs typeface="Arial"/>
              </a:rPr>
              <a:t>Architecture</a:t>
            </a:r>
            <a:endParaRPr sz="1700" dirty="0">
              <a:solidFill>
                <a:srgbClr val="266D68"/>
              </a:solidFill>
              <a:latin typeface="Arial"/>
              <a:cs typeface="Arial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765565" y="1877266"/>
            <a:ext cx="4189922" cy="951208"/>
          </a:xfrm>
          <a:prstGeom prst="rect">
            <a:avLst/>
          </a:prstGeom>
          <a:noFill/>
          <a:ln w="38100" cap="flat">
            <a:solidFill>
              <a:schemeClr val="accent3"/>
            </a:solidFill>
            <a:prstDash val="dash"/>
            <a:round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4D4D4D"/>
              </a:solidFill>
              <a:effectLst/>
              <a:uFill>
                <a:solidFill>
                  <a:srgbClr val="4D4D4D"/>
                </a:solidFill>
              </a:u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98170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1092"/>
          <p:cNvSpPr txBox="1"/>
          <p:nvPr/>
        </p:nvSpPr>
        <p:spPr>
          <a:xfrm>
            <a:off x="0" y="813993"/>
            <a:ext cx="9144000" cy="38070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1" i="0" u="none" strike="noStrike" cap="none" baseline="0">
              <a:solidFill>
                <a:schemeClr val="lt1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728" name="Shape 728"/>
          <p:cNvSpPr>
            <a:spLocks noGrp="1"/>
          </p:cNvSpPr>
          <p:nvPr>
            <p:ph type="title"/>
          </p:nvPr>
        </p:nvSpPr>
        <p:spPr>
          <a:xfrm>
            <a:off x="366713" y="281553"/>
            <a:ext cx="8410576" cy="460376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2500">
                <a:solidFill>
                  <a:srgbClr val="008881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x-none" sz="2000" dirty="0" smtClean="0">
                <a:solidFill>
                  <a:schemeClr val="accent1">
                    <a:lumMod val="75000"/>
                  </a:schemeClr>
                </a:solidFill>
              </a:rPr>
              <a:t>Spring XD – State of the Art Data Pipeline automation</a:t>
            </a:r>
            <a:endParaRPr sz="2000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23" name="Shape 1103"/>
          <p:cNvCxnSpPr/>
          <p:nvPr/>
        </p:nvCxnSpPr>
        <p:spPr>
          <a:xfrm>
            <a:off x="2982370" y="813993"/>
            <a:ext cx="0" cy="3807049"/>
          </a:xfrm>
          <a:prstGeom prst="straightConnector1">
            <a:avLst/>
          </a:prstGeom>
          <a:noFill/>
          <a:ln w="6350" cap="flat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" name="Shape 1103"/>
          <p:cNvCxnSpPr/>
          <p:nvPr/>
        </p:nvCxnSpPr>
        <p:spPr>
          <a:xfrm>
            <a:off x="6124977" y="813993"/>
            <a:ext cx="0" cy="3807049"/>
          </a:xfrm>
          <a:prstGeom prst="straightConnector1">
            <a:avLst/>
          </a:prstGeom>
          <a:noFill/>
          <a:ln w="6350" cap="flat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" name="Shape 731"/>
          <p:cNvSpPr/>
          <p:nvPr/>
        </p:nvSpPr>
        <p:spPr>
          <a:xfrm>
            <a:off x="726032" y="1031828"/>
            <a:ext cx="1487587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>
              <a:defRPr sz="1600" b="1" cap="all">
                <a:solidFill>
                  <a:srgbClr val="F27C3A"/>
                </a:solidFill>
                <a:uFillTx/>
              </a:defRPr>
            </a:lvl1pPr>
          </a:lstStyle>
          <a:p>
            <a:pPr lvl="0">
              <a:defRPr sz="1800" b="0" cap="none">
                <a:solidFill>
                  <a:srgbClr val="000000"/>
                </a:solidFill>
              </a:defRPr>
            </a:pPr>
            <a:r>
              <a:rPr sz="1600" b="1" cap="all" dirty="0">
                <a:solidFill>
                  <a:srgbClr val="F27C3A"/>
                </a:solidFill>
              </a:rPr>
              <a:t>Ingest </a:t>
            </a:r>
            <a:r>
              <a:rPr lang="x-none" sz="1600" b="1" cap="all" dirty="0" smtClean="0">
                <a:solidFill>
                  <a:srgbClr val="F27C3A"/>
                </a:solidFill>
              </a:rPr>
              <a:t> / SINK</a:t>
            </a:r>
            <a:endParaRPr sz="1600" b="1" cap="all" dirty="0">
              <a:solidFill>
                <a:srgbClr val="F27C3A"/>
              </a:solidFill>
            </a:endParaRPr>
          </a:p>
        </p:txBody>
      </p:sp>
      <p:sp>
        <p:nvSpPr>
          <p:cNvPr id="12" name="Shape 732"/>
          <p:cNvSpPr/>
          <p:nvPr/>
        </p:nvSpPr>
        <p:spPr>
          <a:xfrm>
            <a:off x="4070311" y="1031828"/>
            <a:ext cx="1003380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>
              <a:defRPr sz="1600" b="1" cap="all">
                <a:solidFill>
                  <a:srgbClr val="F27C3A"/>
                </a:solidFill>
                <a:uFillTx/>
              </a:defRPr>
            </a:lvl1pPr>
          </a:lstStyle>
          <a:p>
            <a:pPr lvl="0">
              <a:defRPr sz="1800" b="0" cap="none">
                <a:solidFill>
                  <a:srgbClr val="000000"/>
                </a:solidFill>
              </a:defRPr>
            </a:pPr>
            <a:r>
              <a:rPr lang="x-none" sz="1600" b="1" cap="all" dirty="0" smtClean="0">
                <a:solidFill>
                  <a:srgbClr val="F27C3A"/>
                </a:solidFill>
              </a:rPr>
              <a:t>Process</a:t>
            </a:r>
            <a:endParaRPr sz="1600" b="1" cap="all" dirty="0">
              <a:solidFill>
                <a:srgbClr val="F27C3A"/>
              </a:solidFill>
            </a:endParaRPr>
          </a:p>
        </p:txBody>
      </p:sp>
      <p:sp>
        <p:nvSpPr>
          <p:cNvPr id="13" name="Shape 735"/>
          <p:cNvSpPr/>
          <p:nvPr/>
        </p:nvSpPr>
        <p:spPr>
          <a:xfrm>
            <a:off x="6991500" y="998242"/>
            <a:ext cx="1045032" cy="3133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>
              <a:defRPr sz="1600" b="1" cap="all">
                <a:solidFill>
                  <a:srgbClr val="F27C3A"/>
                </a:solidFill>
                <a:uFillTx/>
              </a:defRPr>
            </a:lvl1pPr>
          </a:lstStyle>
          <a:p>
            <a:pPr lvl="0">
              <a:defRPr sz="1800" b="0" cap="none">
                <a:solidFill>
                  <a:srgbClr val="000000"/>
                </a:solidFill>
              </a:defRPr>
            </a:pPr>
            <a:r>
              <a:rPr sz="1600" b="1" cap="all" dirty="0">
                <a:solidFill>
                  <a:srgbClr val="F27C3A"/>
                </a:solidFill>
              </a:rPr>
              <a:t>Analyze</a:t>
            </a:r>
          </a:p>
        </p:txBody>
      </p:sp>
      <p:pic>
        <p:nvPicPr>
          <p:cNvPr id="14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68514" y="1401160"/>
            <a:ext cx="762703" cy="773960"/>
          </a:xfrm>
          <a:prstGeom prst="rect">
            <a:avLst/>
          </a:prstGeom>
          <a:ln w="12700">
            <a:miter lim="400000"/>
          </a:ln>
        </p:spPr>
      </p:pic>
      <p:pic>
        <p:nvPicPr>
          <p:cNvPr id="15" name="pasted-imag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035385" y="1278049"/>
            <a:ext cx="957262" cy="957262"/>
          </a:xfrm>
          <a:prstGeom prst="rect">
            <a:avLst/>
          </a:prstGeom>
          <a:ln w="12700">
            <a:miter lim="400000"/>
          </a:ln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2367" y="1344295"/>
            <a:ext cx="830825" cy="830825"/>
          </a:xfrm>
          <a:prstGeom prst="rect">
            <a:avLst/>
          </a:prstGeom>
        </p:spPr>
      </p:pic>
      <p:sp>
        <p:nvSpPr>
          <p:cNvPr id="19" name="Shape 745"/>
          <p:cNvSpPr txBox="1">
            <a:spLocks/>
          </p:cNvSpPr>
          <p:nvPr/>
        </p:nvSpPr>
        <p:spPr>
          <a:xfrm>
            <a:off x="339692" y="2379595"/>
            <a:ext cx="2380314" cy="22388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Autofit/>
          </a:bodyPr>
          <a:lstStyle>
            <a:lvl1pPr marL="228600" indent="-228600">
              <a:spcBef>
                <a:spcPts val="1200"/>
              </a:spcBef>
              <a:buClr>
                <a:srgbClr val="33928A"/>
              </a:buClr>
              <a:buSzPct val="100000"/>
              <a:buFont typeface="Wingdings"/>
              <a:buChar char="•"/>
              <a:def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  <a:lvl2pPr marL="800100" indent="-342900">
              <a:spcBef>
                <a:spcPts val="1200"/>
              </a:spcBef>
              <a:buClr>
                <a:srgbClr val="33928A"/>
              </a:buClr>
              <a:buSzPct val="100000"/>
              <a:buFont typeface="Wingdings"/>
              <a:buChar char="–"/>
              <a:def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  <a:latin typeface="Arial"/>
                <a:ea typeface="Arial"/>
                <a:cs typeface="Arial"/>
                <a:sym typeface="Arial"/>
              </a:defRPr>
            </a:lvl2pPr>
            <a:lvl3pPr marL="1257300" indent="-342900">
              <a:spcBef>
                <a:spcPts val="1200"/>
              </a:spcBef>
              <a:buClr>
                <a:srgbClr val="33928A"/>
              </a:buClr>
              <a:buSzPct val="100000"/>
              <a:buFont typeface="Wingdings"/>
              <a:buChar char="▪"/>
              <a:def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  <a:latin typeface="Arial"/>
                <a:ea typeface="Arial"/>
                <a:cs typeface="Arial"/>
                <a:sym typeface="Arial"/>
              </a:defRPr>
            </a:lvl3pPr>
            <a:lvl4pPr marL="1946276" indent="-574676">
              <a:spcBef>
                <a:spcPts val="1200"/>
              </a:spcBef>
              <a:buClr>
                <a:srgbClr val="33928A"/>
              </a:buClr>
              <a:buSzPct val="100000"/>
              <a:buFont typeface="Wingdings"/>
              <a:buChar char="—"/>
              <a:def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  <a:latin typeface="Arial"/>
                <a:ea typeface="Arial"/>
                <a:cs typeface="Arial"/>
                <a:sym typeface="Arial"/>
              </a:defRPr>
            </a:lvl4pPr>
            <a:lvl5pPr marL="2327563" indent="-498763">
              <a:spcBef>
                <a:spcPts val="1200"/>
              </a:spcBef>
              <a:buClr>
                <a:srgbClr val="33928A"/>
              </a:buClr>
              <a:buSzPct val="100000"/>
              <a:buFont typeface="Wingdings"/>
              <a:buChar char="»"/>
              <a:def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  <a:latin typeface="Arial"/>
                <a:ea typeface="Arial"/>
                <a:cs typeface="Arial"/>
                <a:sym typeface="Arial"/>
              </a:defRPr>
            </a:lvl5pPr>
            <a:lvl6pPr marL="2560320" indent="-274320">
              <a:spcBef>
                <a:spcPts val="1200"/>
              </a:spcBef>
              <a:buClr>
                <a:srgbClr val="33928A"/>
              </a:buClr>
              <a:buSzPct val="100000"/>
              <a:buFont typeface="Wingdings"/>
              <a:buChar char="•"/>
              <a:def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  <a:latin typeface="Arial"/>
                <a:ea typeface="Arial"/>
                <a:cs typeface="Arial"/>
                <a:sym typeface="Arial"/>
              </a:defRPr>
            </a:lvl6pPr>
            <a:lvl7pPr marL="3017520" indent="-274320">
              <a:spcBef>
                <a:spcPts val="1200"/>
              </a:spcBef>
              <a:buClr>
                <a:srgbClr val="33928A"/>
              </a:buClr>
              <a:buSzPct val="100000"/>
              <a:buFont typeface="Wingdings"/>
              <a:buChar char="•"/>
              <a:def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  <a:latin typeface="Arial"/>
                <a:ea typeface="Arial"/>
                <a:cs typeface="Arial"/>
                <a:sym typeface="Arial"/>
              </a:defRPr>
            </a:lvl7pPr>
            <a:lvl8pPr marL="3474720" indent="-274320">
              <a:spcBef>
                <a:spcPts val="1200"/>
              </a:spcBef>
              <a:buClr>
                <a:srgbClr val="33928A"/>
              </a:buClr>
              <a:buSzPct val="100000"/>
              <a:buFont typeface="Wingdings"/>
              <a:buChar char="•"/>
              <a:def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  <a:latin typeface="Arial"/>
                <a:ea typeface="Arial"/>
                <a:cs typeface="Arial"/>
                <a:sym typeface="Arial"/>
              </a:defRPr>
            </a:lvl8pPr>
            <a:lvl9pPr marL="3931920" indent="-274320">
              <a:spcBef>
                <a:spcPts val="1200"/>
              </a:spcBef>
              <a:buClr>
                <a:srgbClr val="33928A"/>
              </a:buClr>
              <a:buSzPct val="100000"/>
              <a:buFont typeface="Wingdings"/>
              <a:buChar char="•"/>
              <a:def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defTabSz="694944">
              <a:spcBef>
                <a:spcPts val="900"/>
              </a:spcBef>
              <a:defRPr sz="1800">
                <a:solidFill>
                  <a:srgbClr val="000000"/>
                </a:solidFill>
                <a:uFillTx/>
              </a:defRPr>
            </a:pPr>
            <a:r>
              <a:rPr lang="en-US" sz="1500" dirty="0" smtClean="0">
                <a:solidFill>
                  <a:schemeClr val="tx1"/>
                </a:solidFill>
                <a:uFillTx/>
              </a:rPr>
              <a:t>No coding required</a:t>
            </a:r>
          </a:p>
          <a:p>
            <a:pPr marL="173736" indent="-173736" defTabSz="694944">
              <a:spcBef>
                <a:spcPts val="900"/>
              </a:spcBef>
              <a:defRPr sz="1800">
                <a:solidFill>
                  <a:srgbClr val="000000"/>
                </a:solidFill>
                <a:uFillTx/>
              </a:defRPr>
            </a:pPr>
            <a:r>
              <a:rPr lang="en-US" sz="1500" dirty="0" smtClean="0">
                <a:solidFill>
                  <a:schemeClr val="tx1"/>
                </a:solidFill>
                <a:uFillTx/>
              </a:rPr>
              <a:t> Dozens of built-in connectors</a:t>
            </a:r>
          </a:p>
          <a:p>
            <a:pPr marL="173736" indent="-173736" defTabSz="694944">
              <a:spcBef>
                <a:spcPts val="900"/>
              </a:spcBef>
              <a:defRPr sz="1800">
                <a:solidFill>
                  <a:srgbClr val="000000"/>
                </a:solidFill>
                <a:uFillTx/>
              </a:defRPr>
            </a:pPr>
            <a:r>
              <a:rPr lang="en-US" sz="1500" dirty="0" smtClean="0">
                <a:solidFill>
                  <a:schemeClr val="tx1"/>
                </a:solidFill>
                <a:uFillTx/>
              </a:rPr>
              <a:t> Seamless integration with Kafka, </a:t>
            </a:r>
            <a:r>
              <a:rPr lang="en-US" sz="1500" dirty="0" err="1" smtClean="0">
                <a:solidFill>
                  <a:schemeClr val="tx1"/>
                </a:solidFill>
                <a:uFillTx/>
              </a:rPr>
              <a:t>Sqoop</a:t>
            </a:r>
            <a:endParaRPr lang="en-US" sz="1500" dirty="0" smtClean="0">
              <a:solidFill>
                <a:schemeClr val="tx1"/>
              </a:solidFill>
              <a:uFillTx/>
            </a:endParaRPr>
          </a:p>
          <a:p>
            <a:pPr marL="173736" indent="-173736" defTabSz="694944">
              <a:spcBef>
                <a:spcPts val="900"/>
              </a:spcBef>
              <a:defRPr sz="1800">
                <a:solidFill>
                  <a:srgbClr val="000000"/>
                </a:solidFill>
                <a:uFillTx/>
              </a:defRPr>
            </a:pPr>
            <a:r>
              <a:rPr lang="en-US" sz="1500" dirty="0" smtClean="0">
                <a:solidFill>
                  <a:schemeClr val="tx1"/>
                </a:solidFill>
                <a:uFillTx/>
              </a:rPr>
              <a:t> Create new connectors easily using Spring</a:t>
            </a:r>
            <a:endParaRPr lang="en-US" sz="1500" dirty="0">
              <a:solidFill>
                <a:schemeClr val="tx1"/>
              </a:solidFill>
              <a:uFillTx/>
            </a:endParaRPr>
          </a:p>
        </p:txBody>
      </p:sp>
      <p:sp>
        <p:nvSpPr>
          <p:cNvPr id="20" name="Shape 745"/>
          <p:cNvSpPr txBox="1">
            <a:spLocks/>
          </p:cNvSpPr>
          <p:nvPr/>
        </p:nvSpPr>
        <p:spPr>
          <a:xfrm>
            <a:off x="3374220" y="2355150"/>
            <a:ext cx="2380314" cy="22388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Autofit/>
          </a:bodyPr>
          <a:lstStyle>
            <a:lvl1pPr marL="228600" indent="-228600">
              <a:spcBef>
                <a:spcPts val="1200"/>
              </a:spcBef>
              <a:buClr>
                <a:srgbClr val="33928A"/>
              </a:buClr>
              <a:buSzPct val="100000"/>
              <a:buFont typeface="Wingdings"/>
              <a:buChar char="•"/>
              <a:def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  <a:lvl2pPr marL="800100" indent="-342900">
              <a:spcBef>
                <a:spcPts val="1200"/>
              </a:spcBef>
              <a:buClr>
                <a:srgbClr val="33928A"/>
              </a:buClr>
              <a:buSzPct val="100000"/>
              <a:buFont typeface="Wingdings"/>
              <a:buChar char="–"/>
              <a:def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  <a:latin typeface="Arial"/>
                <a:ea typeface="Arial"/>
                <a:cs typeface="Arial"/>
                <a:sym typeface="Arial"/>
              </a:defRPr>
            </a:lvl2pPr>
            <a:lvl3pPr marL="1257300" indent="-342900">
              <a:spcBef>
                <a:spcPts val="1200"/>
              </a:spcBef>
              <a:buClr>
                <a:srgbClr val="33928A"/>
              </a:buClr>
              <a:buSzPct val="100000"/>
              <a:buFont typeface="Wingdings"/>
              <a:buChar char="▪"/>
              <a:def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  <a:latin typeface="Arial"/>
                <a:ea typeface="Arial"/>
                <a:cs typeface="Arial"/>
                <a:sym typeface="Arial"/>
              </a:defRPr>
            </a:lvl3pPr>
            <a:lvl4pPr marL="1946276" indent="-574676">
              <a:spcBef>
                <a:spcPts val="1200"/>
              </a:spcBef>
              <a:buClr>
                <a:srgbClr val="33928A"/>
              </a:buClr>
              <a:buSzPct val="100000"/>
              <a:buFont typeface="Wingdings"/>
              <a:buChar char="—"/>
              <a:def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  <a:latin typeface="Arial"/>
                <a:ea typeface="Arial"/>
                <a:cs typeface="Arial"/>
                <a:sym typeface="Arial"/>
              </a:defRPr>
            </a:lvl4pPr>
            <a:lvl5pPr marL="2327563" indent="-498763">
              <a:spcBef>
                <a:spcPts val="1200"/>
              </a:spcBef>
              <a:buClr>
                <a:srgbClr val="33928A"/>
              </a:buClr>
              <a:buSzPct val="100000"/>
              <a:buFont typeface="Wingdings"/>
              <a:buChar char="»"/>
              <a:def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  <a:latin typeface="Arial"/>
                <a:ea typeface="Arial"/>
                <a:cs typeface="Arial"/>
                <a:sym typeface="Arial"/>
              </a:defRPr>
            </a:lvl5pPr>
            <a:lvl6pPr marL="2560320" indent="-274320">
              <a:spcBef>
                <a:spcPts val="1200"/>
              </a:spcBef>
              <a:buClr>
                <a:srgbClr val="33928A"/>
              </a:buClr>
              <a:buSzPct val="100000"/>
              <a:buFont typeface="Wingdings"/>
              <a:buChar char="•"/>
              <a:def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  <a:latin typeface="Arial"/>
                <a:ea typeface="Arial"/>
                <a:cs typeface="Arial"/>
                <a:sym typeface="Arial"/>
              </a:defRPr>
            </a:lvl6pPr>
            <a:lvl7pPr marL="3017520" indent="-274320">
              <a:spcBef>
                <a:spcPts val="1200"/>
              </a:spcBef>
              <a:buClr>
                <a:srgbClr val="33928A"/>
              </a:buClr>
              <a:buSzPct val="100000"/>
              <a:buFont typeface="Wingdings"/>
              <a:buChar char="•"/>
              <a:def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  <a:latin typeface="Arial"/>
                <a:ea typeface="Arial"/>
                <a:cs typeface="Arial"/>
                <a:sym typeface="Arial"/>
              </a:defRPr>
            </a:lvl7pPr>
            <a:lvl8pPr marL="3474720" indent="-274320">
              <a:spcBef>
                <a:spcPts val="1200"/>
              </a:spcBef>
              <a:buClr>
                <a:srgbClr val="33928A"/>
              </a:buClr>
              <a:buSzPct val="100000"/>
              <a:buFont typeface="Wingdings"/>
              <a:buChar char="•"/>
              <a:def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  <a:latin typeface="Arial"/>
                <a:ea typeface="Arial"/>
                <a:cs typeface="Arial"/>
                <a:sym typeface="Arial"/>
              </a:defRPr>
            </a:lvl8pPr>
            <a:lvl9pPr marL="3931920" indent="-274320">
              <a:spcBef>
                <a:spcPts val="1200"/>
              </a:spcBef>
              <a:buClr>
                <a:srgbClr val="33928A"/>
              </a:buClr>
              <a:buSzPct val="100000"/>
              <a:buFont typeface="Wingdings"/>
              <a:buChar char="•"/>
              <a:def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defTabSz="694944">
              <a:spcBef>
                <a:spcPts val="900"/>
              </a:spcBef>
              <a:defRPr sz="1800">
                <a:solidFill>
                  <a:srgbClr val="000000"/>
                </a:solidFill>
                <a:uFillTx/>
              </a:defRPr>
            </a:pPr>
            <a:r>
              <a:rPr lang="en-US" sz="1500" dirty="0" smtClean="0">
                <a:solidFill>
                  <a:schemeClr val="tx1"/>
                </a:solidFill>
                <a:uFillTx/>
              </a:rPr>
              <a:t>Call Spark, Reactor or </a:t>
            </a:r>
            <a:r>
              <a:rPr lang="en-US" sz="1500" dirty="0" err="1" smtClean="0">
                <a:solidFill>
                  <a:schemeClr val="tx1"/>
                </a:solidFill>
                <a:uFillTx/>
              </a:rPr>
              <a:t>RxJava</a:t>
            </a:r>
            <a:endParaRPr lang="en-US" sz="1500" dirty="0" smtClean="0">
              <a:solidFill>
                <a:schemeClr val="tx1"/>
              </a:solidFill>
              <a:uFillTx/>
            </a:endParaRPr>
          </a:p>
          <a:p>
            <a:pPr marL="173736" indent="-173736" defTabSz="694944">
              <a:spcBef>
                <a:spcPts val="900"/>
              </a:spcBef>
              <a:defRPr sz="1800">
                <a:solidFill>
                  <a:srgbClr val="000000"/>
                </a:solidFill>
                <a:uFillTx/>
              </a:defRPr>
            </a:pPr>
            <a:r>
              <a:rPr lang="en-US" sz="1500" dirty="0" smtClean="0">
                <a:solidFill>
                  <a:schemeClr val="tx1"/>
                </a:solidFill>
                <a:uFillTx/>
              </a:rPr>
              <a:t>Built-in configurable filtering, splitting and transformation</a:t>
            </a:r>
          </a:p>
          <a:p>
            <a:pPr marL="173736" indent="-173736" defTabSz="694944">
              <a:spcBef>
                <a:spcPts val="900"/>
              </a:spcBef>
              <a:defRPr sz="1800">
                <a:solidFill>
                  <a:srgbClr val="000000"/>
                </a:solidFill>
                <a:uFillTx/>
              </a:defRPr>
            </a:pPr>
            <a:r>
              <a:rPr lang="en-US" sz="1500" dirty="0" smtClean="0">
                <a:solidFill>
                  <a:schemeClr val="tx1"/>
                </a:solidFill>
                <a:uFillTx/>
              </a:rPr>
              <a:t>Out-of-box configurable jobs for batch processing</a:t>
            </a:r>
            <a:endParaRPr lang="en-US" sz="1500" dirty="0">
              <a:solidFill>
                <a:schemeClr val="tx1"/>
              </a:solidFill>
              <a:uFillTx/>
            </a:endParaRPr>
          </a:p>
        </p:txBody>
      </p:sp>
      <p:sp>
        <p:nvSpPr>
          <p:cNvPr id="21" name="Shape 745"/>
          <p:cNvSpPr txBox="1">
            <a:spLocks/>
          </p:cNvSpPr>
          <p:nvPr/>
        </p:nvSpPr>
        <p:spPr>
          <a:xfrm>
            <a:off x="6462787" y="2379595"/>
            <a:ext cx="2380314" cy="22388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Autofit/>
          </a:bodyPr>
          <a:lstStyle>
            <a:lvl1pPr marL="228600" indent="-228600">
              <a:spcBef>
                <a:spcPts val="1200"/>
              </a:spcBef>
              <a:buClr>
                <a:srgbClr val="33928A"/>
              </a:buClr>
              <a:buSzPct val="100000"/>
              <a:buFont typeface="Wingdings"/>
              <a:buChar char="•"/>
              <a:def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  <a:lvl2pPr marL="800100" indent="-342900">
              <a:spcBef>
                <a:spcPts val="1200"/>
              </a:spcBef>
              <a:buClr>
                <a:srgbClr val="33928A"/>
              </a:buClr>
              <a:buSzPct val="100000"/>
              <a:buFont typeface="Wingdings"/>
              <a:buChar char="–"/>
              <a:def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  <a:latin typeface="Arial"/>
                <a:ea typeface="Arial"/>
                <a:cs typeface="Arial"/>
                <a:sym typeface="Arial"/>
              </a:defRPr>
            </a:lvl2pPr>
            <a:lvl3pPr marL="1257300" indent="-342900">
              <a:spcBef>
                <a:spcPts val="1200"/>
              </a:spcBef>
              <a:buClr>
                <a:srgbClr val="33928A"/>
              </a:buClr>
              <a:buSzPct val="100000"/>
              <a:buFont typeface="Wingdings"/>
              <a:buChar char="▪"/>
              <a:def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  <a:latin typeface="Arial"/>
                <a:ea typeface="Arial"/>
                <a:cs typeface="Arial"/>
                <a:sym typeface="Arial"/>
              </a:defRPr>
            </a:lvl3pPr>
            <a:lvl4pPr marL="1946276" indent="-574676">
              <a:spcBef>
                <a:spcPts val="1200"/>
              </a:spcBef>
              <a:buClr>
                <a:srgbClr val="33928A"/>
              </a:buClr>
              <a:buSzPct val="100000"/>
              <a:buFont typeface="Wingdings"/>
              <a:buChar char="—"/>
              <a:def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  <a:latin typeface="Arial"/>
                <a:ea typeface="Arial"/>
                <a:cs typeface="Arial"/>
                <a:sym typeface="Arial"/>
              </a:defRPr>
            </a:lvl4pPr>
            <a:lvl5pPr marL="2327563" indent="-498763">
              <a:spcBef>
                <a:spcPts val="1200"/>
              </a:spcBef>
              <a:buClr>
                <a:srgbClr val="33928A"/>
              </a:buClr>
              <a:buSzPct val="100000"/>
              <a:buFont typeface="Wingdings"/>
              <a:buChar char="»"/>
              <a:def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  <a:latin typeface="Arial"/>
                <a:ea typeface="Arial"/>
                <a:cs typeface="Arial"/>
                <a:sym typeface="Arial"/>
              </a:defRPr>
            </a:lvl5pPr>
            <a:lvl6pPr marL="2560320" indent="-274320">
              <a:spcBef>
                <a:spcPts val="1200"/>
              </a:spcBef>
              <a:buClr>
                <a:srgbClr val="33928A"/>
              </a:buClr>
              <a:buSzPct val="100000"/>
              <a:buFont typeface="Wingdings"/>
              <a:buChar char="•"/>
              <a:def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  <a:latin typeface="Arial"/>
                <a:ea typeface="Arial"/>
                <a:cs typeface="Arial"/>
                <a:sym typeface="Arial"/>
              </a:defRPr>
            </a:lvl6pPr>
            <a:lvl7pPr marL="3017520" indent="-274320">
              <a:spcBef>
                <a:spcPts val="1200"/>
              </a:spcBef>
              <a:buClr>
                <a:srgbClr val="33928A"/>
              </a:buClr>
              <a:buSzPct val="100000"/>
              <a:buFont typeface="Wingdings"/>
              <a:buChar char="•"/>
              <a:def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  <a:latin typeface="Arial"/>
                <a:ea typeface="Arial"/>
                <a:cs typeface="Arial"/>
                <a:sym typeface="Arial"/>
              </a:defRPr>
            </a:lvl7pPr>
            <a:lvl8pPr marL="3474720" indent="-274320">
              <a:spcBef>
                <a:spcPts val="1200"/>
              </a:spcBef>
              <a:buClr>
                <a:srgbClr val="33928A"/>
              </a:buClr>
              <a:buSzPct val="100000"/>
              <a:buFont typeface="Wingdings"/>
              <a:buChar char="•"/>
              <a:def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  <a:latin typeface="Arial"/>
                <a:ea typeface="Arial"/>
                <a:cs typeface="Arial"/>
                <a:sym typeface="Arial"/>
              </a:defRPr>
            </a:lvl8pPr>
            <a:lvl9pPr marL="3931920" indent="-274320">
              <a:spcBef>
                <a:spcPts val="1200"/>
              </a:spcBef>
              <a:buClr>
                <a:srgbClr val="33928A"/>
              </a:buClr>
              <a:buSzPct val="100000"/>
              <a:buFont typeface="Wingdings"/>
              <a:buChar char="•"/>
              <a:def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defTabSz="694944">
              <a:spcBef>
                <a:spcPts val="900"/>
              </a:spcBef>
              <a:defRPr sz="1800">
                <a:solidFill>
                  <a:srgbClr val="000000"/>
                </a:solidFill>
                <a:uFillTx/>
              </a:defRPr>
            </a:pPr>
            <a:r>
              <a:rPr lang="en-US" sz="1500" dirty="0" smtClean="0">
                <a:solidFill>
                  <a:schemeClr val="tx1"/>
                </a:solidFill>
                <a:uFillTx/>
              </a:rPr>
              <a:t>Import and invoke PMML jobs easily</a:t>
            </a:r>
          </a:p>
          <a:p>
            <a:pPr defTabSz="694944">
              <a:spcBef>
                <a:spcPts val="900"/>
              </a:spcBef>
              <a:defRPr sz="1800">
                <a:solidFill>
                  <a:srgbClr val="000000"/>
                </a:solidFill>
                <a:uFillTx/>
              </a:defRPr>
            </a:pPr>
            <a:r>
              <a:rPr lang="en-US" sz="1500" dirty="0" smtClean="0">
                <a:solidFill>
                  <a:schemeClr val="tx1"/>
                </a:solidFill>
                <a:uFillTx/>
              </a:rPr>
              <a:t>Call Python, R, </a:t>
            </a:r>
            <a:r>
              <a:rPr lang="en-US" sz="1500" dirty="0" err="1" smtClean="0">
                <a:solidFill>
                  <a:schemeClr val="tx1"/>
                </a:solidFill>
                <a:uFillTx/>
              </a:rPr>
              <a:t>Madlib</a:t>
            </a:r>
            <a:r>
              <a:rPr lang="en-US" sz="1500" dirty="0" smtClean="0">
                <a:solidFill>
                  <a:schemeClr val="tx1"/>
                </a:solidFill>
                <a:uFillTx/>
              </a:rPr>
              <a:t> and other tools</a:t>
            </a:r>
          </a:p>
          <a:p>
            <a:pPr defTabSz="694944">
              <a:spcBef>
                <a:spcPts val="900"/>
              </a:spcBef>
              <a:defRPr sz="1800">
                <a:solidFill>
                  <a:srgbClr val="000000"/>
                </a:solidFill>
                <a:uFillTx/>
              </a:defRPr>
            </a:pPr>
            <a:r>
              <a:rPr lang="en-US" sz="1500" dirty="0" smtClean="0">
                <a:solidFill>
                  <a:schemeClr val="tx1"/>
                </a:solidFill>
                <a:uFillTx/>
              </a:rPr>
              <a:t>Built-in configurable counters and gauges</a:t>
            </a:r>
          </a:p>
          <a:p>
            <a:pPr defTabSz="694944">
              <a:spcBef>
                <a:spcPts val="900"/>
              </a:spcBef>
              <a:defRPr sz="1800">
                <a:solidFill>
                  <a:srgbClr val="000000"/>
                </a:solidFill>
                <a:uFillTx/>
              </a:defRPr>
            </a:pPr>
            <a:endParaRPr lang="en-US" sz="1500" dirty="0">
              <a:solidFill>
                <a:schemeClr val="tx1"/>
              </a:solidFill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311657802"/>
      </p:ext>
    </p:extLst>
  </p:cSld>
  <p:clrMapOvr>
    <a:masterClrMapping/>
  </p:clrMapOvr>
  <p:transition xmlns:p14="http://schemas.microsoft.com/office/powerpoint/2010/main" spd="med">
    <p:dissolv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 79"/>
          <p:cNvSpPr/>
          <p:nvPr/>
        </p:nvSpPr>
        <p:spPr>
          <a:xfrm>
            <a:off x="6759399" y="2515690"/>
            <a:ext cx="1152851" cy="885935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4D4D4D"/>
              </a:solidFill>
              <a:effectLst/>
              <a:uFill>
                <a:solidFill>
                  <a:srgbClr val="4D4D4D"/>
                </a:solidFill>
              </a:u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Shape 1204"/>
          <p:cNvSpPr/>
          <p:nvPr/>
        </p:nvSpPr>
        <p:spPr>
          <a:xfrm>
            <a:off x="6760118" y="2312412"/>
            <a:ext cx="1040129" cy="2342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0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x-none" sz="1100" dirty="0" smtClean="0">
                <a:solidFill>
                  <a:srgbClr val="29756E"/>
                </a:solidFill>
              </a:rPr>
              <a:t>XD Containers</a:t>
            </a:r>
            <a:endParaRPr sz="1100" dirty="0">
              <a:solidFill>
                <a:srgbClr val="29756E"/>
              </a:solidFill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5359801" y="2525837"/>
            <a:ext cx="1152851" cy="885935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4D4D4D"/>
              </a:solidFill>
              <a:effectLst/>
              <a:uFill>
                <a:solidFill>
                  <a:srgbClr val="4D4D4D"/>
                </a:solidFill>
              </a:u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Shape 1204"/>
          <p:cNvSpPr/>
          <p:nvPr/>
        </p:nvSpPr>
        <p:spPr>
          <a:xfrm>
            <a:off x="5369527" y="2322559"/>
            <a:ext cx="1040129" cy="2342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0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x-none" sz="1100" dirty="0" smtClean="0">
                <a:solidFill>
                  <a:srgbClr val="29756E"/>
                </a:solidFill>
              </a:rPr>
              <a:t>XD Containers</a:t>
            </a:r>
            <a:endParaRPr sz="1100" dirty="0">
              <a:solidFill>
                <a:srgbClr val="29756E"/>
              </a:solidFill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3926057" y="2525837"/>
            <a:ext cx="1152851" cy="885935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4D4D4D"/>
              </a:solidFill>
              <a:effectLst/>
              <a:uFill>
                <a:solidFill>
                  <a:srgbClr val="4D4D4D"/>
                </a:solidFill>
              </a:u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Shape 1204"/>
          <p:cNvSpPr/>
          <p:nvPr/>
        </p:nvSpPr>
        <p:spPr>
          <a:xfrm>
            <a:off x="3935783" y="2322559"/>
            <a:ext cx="1040129" cy="2342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0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x-none" sz="1100" dirty="0" smtClean="0">
                <a:solidFill>
                  <a:srgbClr val="29756E"/>
                </a:solidFill>
              </a:rPr>
              <a:t>XD Containers</a:t>
            </a:r>
            <a:endParaRPr sz="1100" dirty="0">
              <a:solidFill>
                <a:srgbClr val="29756E"/>
              </a:solidFill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2504754" y="2518297"/>
            <a:ext cx="1152851" cy="885935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4D4D4D"/>
              </a:solidFill>
              <a:effectLst/>
              <a:uFill>
                <a:solidFill>
                  <a:srgbClr val="4D4D4D"/>
                </a:solidFill>
              </a:u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Shape 1204"/>
          <p:cNvSpPr/>
          <p:nvPr/>
        </p:nvSpPr>
        <p:spPr>
          <a:xfrm>
            <a:off x="2523487" y="2315019"/>
            <a:ext cx="1040129" cy="2342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0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x-none" sz="1100" dirty="0" smtClean="0">
                <a:solidFill>
                  <a:srgbClr val="29756E"/>
                </a:solidFill>
              </a:rPr>
              <a:t>XD Containers</a:t>
            </a:r>
            <a:endParaRPr sz="1100" dirty="0">
              <a:solidFill>
                <a:srgbClr val="29756E"/>
              </a:solidFill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1071085" y="2518297"/>
            <a:ext cx="1152851" cy="885935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4D4D4D"/>
              </a:solidFill>
              <a:effectLst/>
              <a:uFill>
                <a:solidFill>
                  <a:srgbClr val="4D4D4D"/>
                </a:solidFill>
              </a:u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0685" y="226350"/>
            <a:ext cx="8410576" cy="457201"/>
          </a:xfrm>
        </p:spPr>
        <p:txBody>
          <a:bodyPr/>
          <a:lstStyle/>
          <a:p>
            <a:r>
              <a:rPr lang="en-US" sz="2400" dirty="0" smtClean="0">
                <a:solidFill>
                  <a:schemeClr val="accent1">
                    <a:lumMod val="75000"/>
                  </a:schemeClr>
                </a:solidFill>
              </a:rPr>
              <a:t>Spring XD Scale-Out and HA Architecture</a:t>
            </a:r>
            <a:endParaRPr lang="en-US" sz="24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784152" y="1086785"/>
            <a:ext cx="5123218" cy="774678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4D4D4D"/>
              </a:solidFill>
              <a:effectLst/>
              <a:uFill>
                <a:solidFill>
                  <a:srgbClr val="4D4D4D"/>
                </a:solidFill>
              </a:u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667064" y="1177601"/>
            <a:ext cx="5151816" cy="774678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4D4D4D"/>
              </a:solidFill>
              <a:effectLst/>
              <a:uFill>
                <a:solidFill>
                  <a:srgbClr val="4D4D4D"/>
                </a:solidFill>
              </a:u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Shape 1426"/>
          <p:cNvSpPr/>
          <p:nvPr/>
        </p:nvSpPr>
        <p:spPr>
          <a:xfrm>
            <a:off x="2387610" y="1384421"/>
            <a:ext cx="594436" cy="269749"/>
          </a:xfrm>
          <a:prstGeom prst="rect">
            <a:avLst/>
          </a:prstGeom>
          <a:ln w="22225" cmpd="sng">
            <a:solidFill>
              <a:schemeClr val="tx2"/>
            </a:solidFill>
            <a:prstDash val="sysDash"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x-none" sz="1200" dirty="0" smtClean="0">
                <a:solidFill>
                  <a:srgbClr val="29756E"/>
                </a:solidFill>
                <a:latin typeface="+mn-lt"/>
              </a:rPr>
              <a:t>Ingest</a:t>
            </a:r>
            <a:endParaRPr sz="1200" dirty="0">
              <a:solidFill>
                <a:srgbClr val="29756E"/>
              </a:solidFill>
              <a:latin typeface="+mn-lt"/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3016531" y="1525792"/>
            <a:ext cx="193154" cy="734"/>
          </a:xfrm>
          <a:prstGeom prst="straightConnector1">
            <a:avLst/>
          </a:prstGeom>
          <a:ln w="19050" cmpd="sng">
            <a:solidFill>
              <a:schemeClr val="accent1">
                <a:lumMod val="75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48037" y="1286472"/>
            <a:ext cx="410798" cy="376529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Shape 1204"/>
          <p:cNvSpPr/>
          <p:nvPr/>
        </p:nvSpPr>
        <p:spPr>
          <a:xfrm>
            <a:off x="1619735" y="1725419"/>
            <a:ext cx="912340" cy="2342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0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100" dirty="0">
                <a:solidFill>
                  <a:srgbClr val="29756E"/>
                </a:solidFill>
              </a:rPr>
              <a:t>SpringXD</a:t>
            </a:r>
          </a:p>
        </p:txBody>
      </p:sp>
      <p:sp>
        <p:nvSpPr>
          <p:cNvPr id="13" name="Shape 1426"/>
          <p:cNvSpPr/>
          <p:nvPr/>
        </p:nvSpPr>
        <p:spPr>
          <a:xfrm>
            <a:off x="3245262" y="1375236"/>
            <a:ext cx="502323" cy="269749"/>
          </a:xfrm>
          <a:prstGeom prst="rect">
            <a:avLst/>
          </a:prstGeom>
          <a:ln w="22225" cmpd="sng">
            <a:solidFill>
              <a:schemeClr val="tx2"/>
            </a:solidFill>
            <a:prstDash val="sysDash"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x-none" sz="1200" dirty="0" smtClean="0">
                <a:solidFill>
                  <a:srgbClr val="29756E"/>
                </a:solidFill>
                <a:latin typeface="+mn-lt"/>
              </a:rPr>
              <a:t>Split</a:t>
            </a:r>
            <a:endParaRPr sz="1200" dirty="0">
              <a:solidFill>
                <a:srgbClr val="29756E"/>
              </a:solidFill>
              <a:latin typeface="+mn-lt"/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3811134" y="1516607"/>
            <a:ext cx="193154" cy="734"/>
          </a:xfrm>
          <a:prstGeom prst="straightConnector1">
            <a:avLst/>
          </a:prstGeom>
          <a:ln w="19050" cmpd="sng">
            <a:solidFill>
              <a:schemeClr val="accent1">
                <a:lumMod val="75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Shape 1426"/>
          <p:cNvSpPr/>
          <p:nvPr/>
        </p:nvSpPr>
        <p:spPr>
          <a:xfrm>
            <a:off x="4066049" y="1373635"/>
            <a:ext cx="555188" cy="269749"/>
          </a:xfrm>
          <a:prstGeom prst="rect">
            <a:avLst/>
          </a:prstGeom>
          <a:ln w="22225" cmpd="sng">
            <a:solidFill>
              <a:schemeClr val="tx2"/>
            </a:solidFill>
            <a:prstDash val="sysDash"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x-none" sz="1200" dirty="0" smtClean="0">
                <a:solidFill>
                  <a:srgbClr val="29756E"/>
                </a:solidFill>
                <a:latin typeface="+mn-lt"/>
              </a:rPr>
              <a:t>Filter</a:t>
            </a:r>
            <a:endParaRPr sz="1200" dirty="0">
              <a:solidFill>
                <a:srgbClr val="29756E"/>
              </a:solidFill>
              <a:latin typeface="+mn-lt"/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 flipV="1">
            <a:off x="4685963" y="1515006"/>
            <a:ext cx="193154" cy="734"/>
          </a:xfrm>
          <a:prstGeom prst="straightConnector1">
            <a:avLst/>
          </a:prstGeom>
          <a:ln w="19050" cmpd="sng">
            <a:solidFill>
              <a:schemeClr val="accent1">
                <a:lumMod val="75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Shape 1426"/>
          <p:cNvSpPr/>
          <p:nvPr/>
        </p:nvSpPr>
        <p:spPr>
          <a:xfrm>
            <a:off x="4930877" y="1367350"/>
            <a:ext cx="798186" cy="269749"/>
          </a:xfrm>
          <a:prstGeom prst="rect">
            <a:avLst/>
          </a:prstGeom>
          <a:ln w="22225" cmpd="sng">
            <a:solidFill>
              <a:schemeClr val="tx2"/>
            </a:solidFill>
            <a:prstDash val="sysDash"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x-none" sz="1200" dirty="0" smtClean="0">
                <a:solidFill>
                  <a:srgbClr val="29756E"/>
                </a:solidFill>
                <a:latin typeface="+mn-lt"/>
              </a:rPr>
              <a:t>Transform</a:t>
            </a:r>
            <a:endParaRPr sz="1200" dirty="0">
              <a:solidFill>
                <a:srgbClr val="29756E"/>
              </a:solidFill>
              <a:latin typeface="+mn-lt"/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 flipV="1">
            <a:off x="5774896" y="1518208"/>
            <a:ext cx="193154" cy="734"/>
          </a:xfrm>
          <a:prstGeom prst="straightConnector1">
            <a:avLst/>
          </a:prstGeom>
          <a:ln w="19050" cmpd="sng">
            <a:solidFill>
              <a:schemeClr val="accent1">
                <a:lumMod val="75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Shape 1426"/>
          <p:cNvSpPr/>
          <p:nvPr/>
        </p:nvSpPr>
        <p:spPr>
          <a:xfrm>
            <a:off x="6029811" y="1375236"/>
            <a:ext cx="473830" cy="269749"/>
          </a:xfrm>
          <a:prstGeom prst="rect">
            <a:avLst/>
          </a:prstGeom>
          <a:ln w="22225" cmpd="sng">
            <a:solidFill>
              <a:schemeClr val="tx2"/>
            </a:solidFill>
            <a:prstDash val="sysDash"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x-none" sz="1200" dirty="0" smtClean="0">
                <a:solidFill>
                  <a:srgbClr val="29756E"/>
                </a:solidFill>
                <a:latin typeface="+mn-lt"/>
              </a:rPr>
              <a:t>Sink</a:t>
            </a:r>
            <a:endParaRPr sz="1200" dirty="0">
              <a:solidFill>
                <a:srgbClr val="29756E"/>
              </a:solidFill>
              <a:latin typeface="+mn-lt"/>
            </a:endParaRPr>
          </a:p>
        </p:txBody>
      </p:sp>
      <p:cxnSp>
        <p:nvCxnSpPr>
          <p:cNvPr id="31" name="Straight Arrow Connector 30"/>
          <p:cNvCxnSpPr/>
          <p:nvPr/>
        </p:nvCxnSpPr>
        <p:spPr>
          <a:xfrm flipH="1">
            <a:off x="1619735" y="1725419"/>
            <a:ext cx="1064254" cy="571591"/>
          </a:xfrm>
          <a:prstGeom prst="straightConnector1">
            <a:avLst/>
          </a:prstGeom>
          <a:ln w="28575" cmpd="sng">
            <a:solidFill>
              <a:schemeClr val="tx2">
                <a:lumMod val="75000"/>
              </a:schemeClr>
            </a:solidFill>
            <a:prstDash val="dash"/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6278780" y="1725419"/>
            <a:ext cx="971579" cy="571591"/>
          </a:xfrm>
          <a:prstGeom prst="straightConnector1">
            <a:avLst/>
          </a:prstGeom>
          <a:ln w="28575" cmpd="sng">
            <a:solidFill>
              <a:schemeClr val="tx2">
                <a:lumMod val="75000"/>
              </a:schemeClr>
            </a:solidFill>
            <a:prstDash val="dash"/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5339460" y="1725419"/>
            <a:ext cx="435436" cy="571591"/>
          </a:xfrm>
          <a:prstGeom prst="straightConnector1">
            <a:avLst/>
          </a:prstGeom>
          <a:ln w="28575" cmpd="sng">
            <a:solidFill>
              <a:schemeClr val="tx2">
                <a:lumMod val="75000"/>
              </a:schemeClr>
            </a:solidFill>
            <a:prstDash val="dash"/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>
            <a:off x="2982046" y="1725419"/>
            <a:ext cx="510338" cy="571591"/>
          </a:xfrm>
          <a:prstGeom prst="straightConnector1">
            <a:avLst/>
          </a:prstGeom>
          <a:ln w="28575" cmpd="sng">
            <a:solidFill>
              <a:schemeClr val="tx2">
                <a:lumMod val="75000"/>
              </a:schemeClr>
            </a:solidFill>
            <a:prstDash val="dash"/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4393051" y="1725419"/>
            <a:ext cx="0" cy="571591"/>
          </a:xfrm>
          <a:prstGeom prst="straightConnector1">
            <a:avLst/>
          </a:prstGeom>
          <a:ln w="28575" cmpd="sng">
            <a:solidFill>
              <a:schemeClr val="tx2">
                <a:lumMod val="75000"/>
              </a:schemeClr>
            </a:solidFill>
            <a:prstDash val="dash"/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1008755" y="2582089"/>
            <a:ext cx="1152851" cy="885935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4D4D4D"/>
              </a:solidFill>
              <a:effectLst/>
              <a:uFill>
                <a:solidFill>
                  <a:srgbClr val="4D4D4D"/>
                </a:solidFill>
              </a:u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61434" y="2681953"/>
            <a:ext cx="410798" cy="376529"/>
          </a:xfrm>
          <a:prstGeom prst="rect">
            <a:avLst/>
          </a:prstGeom>
          <a:ln w="12700">
            <a:miter lim="400000"/>
          </a:ln>
        </p:spPr>
      </p:pic>
      <p:sp>
        <p:nvSpPr>
          <p:cNvPr id="44" name="Rectangle 43"/>
          <p:cNvSpPr/>
          <p:nvPr/>
        </p:nvSpPr>
        <p:spPr>
          <a:xfrm>
            <a:off x="3862323" y="2585822"/>
            <a:ext cx="1152851" cy="885935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4D4D4D"/>
              </a:solidFill>
              <a:effectLst/>
              <a:uFill>
                <a:solidFill>
                  <a:srgbClr val="4D4D4D"/>
                </a:solidFill>
              </a:u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5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15002" y="2685686"/>
            <a:ext cx="410798" cy="376529"/>
          </a:xfrm>
          <a:prstGeom prst="rect">
            <a:avLst/>
          </a:prstGeom>
          <a:ln w="12700">
            <a:miter lim="400000"/>
          </a:ln>
        </p:spPr>
      </p:pic>
      <p:sp>
        <p:nvSpPr>
          <p:cNvPr id="47" name="Rectangle 46"/>
          <p:cNvSpPr/>
          <p:nvPr/>
        </p:nvSpPr>
        <p:spPr>
          <a:xfrm>
            <a:off x="5297547" y="2585822"/>
            <a:ext cx="1152851" cy="885935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4D4D4D"/>
              </a:solidFill>
              <a:effectLst/>
              <a:uFill>
                <a:solidFill>
                  <a:srgbClr val="4D4D4D"/>
                </a:solidFill>
              </a:u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50226" y="2685686"/>
            <a:ext cx="410798" cy="376529"/>
          </a:xfrm>
          <a:prstGeom prst="rect">
            <a:avLst/>
          </a:prstGeom>
          <a:ln w="12700">
            <a:miter lim="400000"/>
          </a:ln>
        </p:spPr>
      </p:pic>
      <p:sp>
        <p:nvSpPr>
          <p:cNvPr id="50" name="Rectangle 49"/>
          <p:cNvSpPr/>
          <p:nvPr/>
        </p:nvSpPr>
        <p:spPr>
          <a:xfrm>
            <a:off x="6691237" y="2578191"/>
            <a:ext cx="1152851" cy="885935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4D4D4D"/>
              </a:solidFill>
              <a:effectLst/>
              <a:uFill>
                <a:solidFill>
                  <a:srgbClr val="4D4D4D"/>
                </a:solidFill>
              </a:u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1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043916" y="2678055"/>
            <a:ext cx="410798" cy="376529"/>
          </a:xfrm>
          <a:prstGeom prst="rect">
            <a:avLst/>
          </a:prstGeom>
          <a:ln w="12700">
            <a:miter lim="400000"/>
          </a:ln>
        </p:spPr>
      </p:pic>
      <p:sp>
        <p:nvSpPr>
          <p:cNvPr id="53" name="Rectangle 52"/>
          <p:cNvSpPr/>
          <p:nvPr/>
        </p:nvSpPr>
        <p:spPr>
          <a:xfrm>
            <a:off x="2444815" y="2581924"/>
            <a:ext cx="1152851" cy="885935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4D4D4D"/>
              </a:solidFill>
              <a:effectLst/>
              <a:uFill>
                <a:solidFill>
                  <a:srgbClr val="4D4D4D"/>
                </a:solidFill>
              </a:u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4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97494" y="2681788"/>
            <a:ext cx="410798" cy="376529"/>
          </a:xfrm>
          <a:prstGeom prst="rect">
            <a:avLst/>
          </a:prstGeom>
          <a:ln w="12700">
            <a:miter lim="400000"/>
          </a:ln>
        </p:spPr>
      </p:pic>
      <p:sp>
        <p:nvSpPr>
          <p:cNvPr id="61" name="Shape 1204"/>
          <p:cNvSpPr/>
          <p:nvPr/>
        </p:nvSpPr>
        <p:spPr>
          <a:xfrm>
            <a:off x="3862323" y="809327"/>
            <a:ext cx="912340" cy="2342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0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x-none" sz="1100" dirty="0" smtClean="0">
                <a:solidFill>
                  <a:srgbClr val="29756E"/>
                </a:solidFill>
              </a:rPr>
              <a:t>XD admin</a:t>
            </a:r>
            <a:endParaRPr sz="1100" dirty="0">
              <a:solidFill>
                <a:srgbClr val="29756E"/>
              </a:solidFill>
            </a:endParaRPr>
          </a:p>
        </p:txBody>
      </p:sp>
      <p:sp>
        <p:nvSpPr>
          <p:cNvPr id="62" name="Shape 1204"/>
          <p:cNvSpPr/>
          <p:nvPr/>
        </p:nvSpPr>
        <p:spPr>
          <a:xfrm>
            <a:off x="1080811" y="2315019"/>
            <a:ext cx="1040129" cy="2342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0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x-none" sz="1100" dirty="0" smtClean="0">
                <a:solidFill>
                  <a:srgbClr val="29756E"/>
                </a:solidFill>
              </a:rPr>
              <a:t>XD Containers</a:t>
            </a:r>
            <a:endParaRPr sz="1100" dirty="0">
              <a:solidFill>
                <a:srgbClr val="29756E"/>
              </a:solidFill>
            </a:endParaRPr>
          </a:p>
        </p:txBody>
      </p:sp>
      <p:sp>
        <p:nvSpPr>
          <p:cNvPr id="72" name="Shape 1426"/>
          <p:cNvSpPr/>
          <p:nvPr/>
        </p:nvSpPr>
        <p:spPr>
          <a:xfrm>
            <a:off x="1280622" y="3121184"/>
            <a:ext cx="594436" cy="269749"/>
          </a:xfrm>
          <a:prstGeom prst="rect">
            <a:avLst/>
          </a:prstGeom>
          <a:ln w="22225" cmpd="sng">
            <a:solidFill>
              <a:schemeClr val="tx2"/>
            </a:solidFill>
            <a:prstDash val="sysDash"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x-none" sz="1200" dirty="0" smtClean="0">
                <a:solidFill>
                  <a:srgbClr val="29756E"/>
                </a:solidFill>
                <a:latin typeface="+mn-lt"/>
              </a:rPr>
              <a:t>Ingest</a:t>
            </a:r>
            <a:endParaRPr sz="1200" dirty="0">
              <a:solidFill>
                <a:srgbClr val="29756E"/>
              </a:solidFill>
              <a:latin typeface="+mn-lt"/>
            </a:endParaRPr>
          </a:p>
        </p:txBody>
      </p:sp>
      <p:sp>
        <p:nvSpPr>
          <p:cNvPr id="73" name="Shape 1426"/>
          <p:cNvSpPr/>
          <p:nvPr/>
        </p:nvSpPr>
        <p:spPr>
          <a:xfrm>
            <a:off x="2765369" y="3121184"/>
            <a:ext cx="502323" cy="269749"/>
          </a:xfrm>
          <a:prstGeom prst="rect">
            <a:avLst/>
          </a:prstGeom>
          <a:ln w="22225" cmpd="sng">
            <a:solidFill>
              <a:schemeClr val="tx2"/>
            </a:solidFill>
            <a:prstDash val="sysDash"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x-none" sz="1200" dirty="0" smtClean="0">
                <a:solidFill>
                  <a:srgbClr val="29756E"/>
                </a:solidFill>
                <a:latin typeface="+mn-lt"/>
              </a:rPr>
              <a:t>Split</a:t>
            </a:r>
            <a:endParaRPr sz="1200" dirty="0">
              <a:solidFill>
                <a:srgbClr val="29756E"/>
              </a:solidFill>
              <a:latin typeface="+mn-lt"/>
            </a:endParaRPr>
          </a:p>
        </p:txBody>
      </p:sp>
      <p:sp>
        <p:nvSpPr>
          <p:cNvPr id="74" name="Shape 1426"/>
          <p:cNvSpPr/>
          <p:nvPr/>
        </p:nvSpPr>
        <p:spPr>
          <a:xfrm>
            <a:off x="4151287" y="3133410"/>
            <a:ext cx="555188" cy="269749"/>
          </a:xfrm>
          <a:prstGeom prst="rect">
            <a:avLst/>
          </a:prstGeom>
          <a:ln w="22225" cmpd="sng">
            <a:solidFill>
              <a:schemeClr val="tx2"/>
            </a:solidFill>
            <a:prstDash val="sysDash"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x-none" sz="1200" dirty="0" smtClean="0">
                <a:solidFill>
                  <a:srgbClr val="29756E"/>
                </a:solidFill>
                <a:latin typeface="+mn-lt"/>
              </a:rPr>
              <a:t>Filter</a:t>
            </a:r>
            <a:endParaRPr sz="1200" dirty="0">
              <a:solidFill>
                <a:srgbClr val="29756E"/>
              </a:solidFill>
              <a:latin typeface="+mn-lt"/>
            </a:endParaRPr>
          </a:p>
        </p:txBody>
      </p:sp>
      <p:sp>
        <p:nvSpPr>
          <p:cNvPr id="75" name="Shape 1426"/>
          <p:cNvSpPr/>
          <p:nvPr/>
        </p:nvSpPr>
        <p:spPr>
          <a:xfrm>
            <a:off x="5480594" y="3122868"/>
            <a:ext cx="798186" cy="269749"/>
          </a:xfrm>
          <a:prstGeom prst="rect">
            <a:avLst/>
          </a:prstGeom>
          <a:ln w="22225" cmpd="sng">
            <a:solidFill>
              <a:schemeClr val="tx2"/>
            </a:solidFill>
            <a:prstDash val="sysDash"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x-none" sz="1200" dirty="0" smtClean="0">
                <a:solidFill>
                  <a:srgbClr val="29756E"/>
                </a:solidFill>
                <a:latin typeface="+mn-lt"/>
              </a:rPr>
              <a:t>Transform</a:t>
            </a:r>
            <a:endParaRPr sz="1200" dirty="0">
              <a:solidFill>
                <a:srgbClr val="29756E"/>
              </a:solidFill>
              <a:latin typeface="+mn-lt"/>
            </a:endParaRPr>
          </a:p>
        </p:txBody>
      </p:sp>
      <p:sp>
        <p:nvSpPr>
          <p:cNvPr id="76" name="Shape 1426"/>
          <p:cNvSpPr/>
          <p:nvPr/>
        </p:nvSpPr>
        <p:spPr>
          <a:xfrm>
            <a:off x="7013444" y="3122868"/>
            <a:ext cx="473830" cy="269749"/>
          </a:xfrm>
          <a:prstGeom prst="rect">
            <a:avLst/>
          </a:prstGeom>
          <a:ln w="22225" cmpd="sng">
            <a:solidFill>
              <a:schemeClr val="tx2"/>
            </a:solidFill>
            <a:prstDash val="sysDash"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x-none" sz="1200" dirty="0" smtClean="0">
                <a:solidFill>
                  <a:srgbClr val="29756E"/>
                </a:solidFill>
                <a:latin typeface="+mn-lt"/>
              </a:rPr>
              <a:t>Sink</a:t>
            </a:r>
            <a:endParaRPr sz="1200" dirty="0">
              <a:solidFill>
                <a:srgbClr val="29756E"/>
              </a:solidFill>
              <a:latin typeface="+mn-lt"/>
            </a:endParaRPr>
          </a:p>
        </p:txBody>
      </p:sp>
      <p:sp>
        <p:nvSpPr>
          <p:cNvPr id="86" name="Shape 1204"/>
          <p:cNvSpPr/>
          <p:nvPr/>
        </p:nvSpPr>
        <p:spPr>
          <a:xfrm>
            <a:off x="1244628" y="4255176"/>
            <a:ext cx="747522" cy="2342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0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lang="x-none" sz="1050" dirty="0" smtClean="0">
                <a:solidFill>
                  <a:srgbClr val="29756E"/>
                </a:solidFill>
              </a:rPr>
              <a:t>RabbitMQ</a:t>
            </a:r>
            <a:endParaRPr sz="1050" dirty="0">
              <a:solidFill>
                <a:srgbClr val="29756E"/>
              </a:solidFill>
            </a:endParaRPr>
          </a:p>
        </p:txBody>
      </p:sp>
      <p:sp>
        <p:nvSpPr>
          <p:cNvPr id="87" name="Can 86"/>
          <p:cNvSpPr/>
          <p:nvPr/>
        </p:nvSpPr>
        <p:spPr>
          <a:xfrm rot="16200000">
            <a:off x="4114275" y="650773"/>
            <a:ext cx="643018" cy="6980150"/>
          </a:xfrm>
          <a:prstGeom prst="can">
            <a:avLst/>
          </a:prstGeom>
          <a:noFill/>
          <a:ln w="25400" cap="flat">
            <a:solidFill>
              <a:schemeClr val="accent1">
                <a:lumMod val="75000"/>
              </a:schemeClr>
            </a:solidFill>
            <a:prstDash val="solid"/>
            <a:round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4D4D4D"/>
              </a:solidFill>
              <a:effectLst/>
              <a:uFill>
                <a:solidFill>
                  <a:srgbClr val="4D4D4D"/>
                </a:solidFill>
              </a:u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9" name="Picture 8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5095" y="3912170"/>
            <a:ext cx="315520" cy="315520"/>
          </a:xfrm>
          <a:prstGeom prst="rect">
            <a:avLst/>
          </a:prstGeom>
        </p:spPr>
      </p:pic>
      <p:cxnSp>
        <p:nvCxnSpPr>
          <p:cNvPr id="97" name="Straight Arrow Connector 96"/>
          <p:cNvCxnSpPr/>
          <p:nvPr/>
        </p:nvCxnSpPr>
        <p:spPr>
          <a:xfrm>
            <a:off x="1438609" y="3489773"/>
            <a:ext cx="0" cy="275521"/>
          </a:xfrm>
          <a:prstGeom prst="straightConnector1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  <a:headEnd type="none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/>
          <p:nvPr/>
        </p:nvCxnSpPr>
        <p:spPr>
          <a:xfrm flipV="1">
            <a:off x="1591009" y="3489773"/>
            <a:ext cx="0" cy="275521"/>
          </a:xfrm>
          <a:prstGeom prst="straightConnector1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  <a:headEnd type="none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/>
          <p:nvPr/>
        </p:nvCxnSpPr>
        <p:spPr>
          <a:xfrm>
            <a:off x="2942007" y="3504412"/>
            <a:ext cx="0" cy="275521"/>
          </a:xfrm>
          <a:prstGeom prst="straightConnector1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  <a:headEnd type="none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/>
          <p:cNvCxnSpPr/>
          <p:nvPr/>
        </p:nvCxnSpPr>
        <p:spPr>
          <a:xfrm flipV="1">
            <a:off x="3094407" y="3504412"/>
            <a:ext cx="0" cy="275521"/>
          </a:xfrm>
          <a:prstGeom prst="straightConnector1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  <a:headEnd type="none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/>
          <p:nvPr/>
        </p:nvCxnSpPr>
        <p:spPr>
          <a:xfrm>
            <a:off x="4364345" y="3504412"/>
            <a:ext cx="0" cy="275521"/>
          </a:xfrm>
          <a:prstGeom prst="straightConnector1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  <a:headEnd type="none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/>
          <p:nvPr/>
        </p:nvCxnSpPr>
        <p:spPr>
          <a:xfrm flipV="1">
            <a:off x="4516745" y="3504412"/>
            <a:ext cx="0" cy="275521"/>
          </a:xfrm>
          <a:prstGeom prst="straightConnector1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  <a:headEnd type="none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/>
          <p:cNvCxnSpPr/>
          <p:nvPr/>
        </p:nvCxnSpPr>
        <p:spPr>
          <a:xfrm>
            <a:off x="5811050" y="3519051"/>
            <a:ext cx="0" cy="275521"/>
          </a:xfrm>
          <a:prstGeom prst="straightConnector1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  <a:headEnd type="none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/>
          <p:cNvCxnSpPr/>
          <p:nvPr/>
        </p:nvCxnSpPr>
        <p:spPr>
          <a:xfrm flipV="1">
            <a:off x="5963450" y="3519051"/>
            <a:ext cx="0" cy="275521"/>
          </a:xfrm>
          <a:prstGeom prst="straightConnector1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  <a:headEnd type="none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/>
          <p:cNvCxnSpPr/>
          <p:nvPr/>
        </p:nvCxnSpPr>
        <p:spPr>
          <a:xfrm>
            <a:off x="7192432" y="3504412"/>
            <a:ext cx="0" cy="275521"/>
          </a:xfrm>
          <a:prstGeom prst="straightConnector1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  <a:headEnd type="none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/>
          <p:cNvCxnSpPr/>
          <p:nvPr/>
        </p:nvCxnSpPr>
        <p:spPr>
          <a:xfrm flipV="1">
            <a:off x="7344832" y="3504412"/>
            <a:ext cx="0" cy="275521"/>
          </a:xfrm>
          <a:prstGeom prst="straightConnector1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  <a:headEnd type="none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/>
          <p:cNvCxnSpPr/>
          <p:nvPr/>
        </p:nvCxnSpPr>
        <p:spPr>
          <a:xfrm flipV="1">
            <a:off x="2155461" y="4101312"/>
            <a:ext cx="5189371" cy="734"/>
          </a:xfrm>
          <a:prstGeom prst="straightConnector1">
            <a:avLst/>
          </a:prstGeom>
          <a:ln w="19050" cmpd="sng">
            <a:solidFill>
              <a:schemeClr val="accent1">
                <a:lumMod val="75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/>
          <p:cNvCxnSpPr/>
          <p:nvPr/>
        </p:nvCxnSpPr>
        <p:spPr>
          <a:xfrm>
            <a:off x="2155461" y="4227690"/>
            <a:ext cx="5189371" cy="35764"/>
          </a:xfrm>
          <a:prstGeom prst="straightConnector1">
            <a:avLst/>
          </a:prstGeom>
          <a:ln w="19050" cmpd="sng">
            <a:solidFill>
              <a:schemeClr val="accent1">
                <a:lumMod val="75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/>
          <p:cNvCxnSpPr/>
          <p:nvPr/>
        </p:nvCxnSpPr>
        <p:spPr>
          <a:xfrm>
            <a:off x="471901" y="2909815"/>
            <a:ext cx="446783" cy="0"/>
          </a:xfrm>
          <a:prstGeom prst="straightConnector1">
            <a:avLst/>
          </a:prstGeom>
          <a:ln w="19050" cmpd="sng">
            <a:solidFill>
              <a:schemeClr val="accent1">
                <a:lumMod val="75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/>
          <p:nvPr/>
        </p:nvCxnSpPr>
        <p:spPr>
          <a:xfrm>
            <a:off x="471901" y="3062215"/>
            <a:ext cx="446783" cy="0"/>
          </a:xfrm>
          <a:prstGeom prst="straightConnector1">
            <a:avLst/>
          </a:prstGeom>
          <a:ln w="19050" cmpd="sng">
            <a:solidFill>
              <a:schemeClr val="accent1">
                <a:lumMod val="75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/>
          <p:cNvCxnSpPr/>
          <p:nvPr/>
        </p:nvCxnSpPr>
        <p:spPr>
          <a:xfrm>
            <a:off x="7970894" y="2909815"/>
            <a:ext cx="446783" cy="0"/>
          </a:xfrm>
          <a:prstGeom prst="straightConnector1">
            <a:avLst/>
          </a:prstGeom>
          <a:ln w="19050" cmpd="sng">
            <a:solidFill>
              <a:schemeClr val="accent1">
                <a:lumMod val="75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/>
          <p:cNvCxnSpPr/>
          <p:nvPr/>
        </p:nvCxnSpPr>
        <p:spPr>
          <a:xfrm>
            <a:off x="7970894" y="3062215"/>
            <a:ext cx="446783" cy="0"/>
          </a:xfrm>
          <a:prstGeom prst="straightConnector1">
            <a:avLst/>
          </a:prstGeom>
          <a:ln w="19050" cmpd="sng">
            <a:solidFill>
              <a:schemeClr val="accent1">
                <a:lumMod val="75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Shape 1204"/>
          <p:cNvSpPr/>
          <p:nvPr/>
        </p:nvSpPr>
        <p:spPr>
          <a:xfrm>
            <a:off x="552585" y="1835176"/>
            <a:ext cx="912340" cy="2342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0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x-none" sz="1050" dirty="0" smtClean="0">
                <a:solidFill>
                  <a:schemeClr val="tx2">
                    <a:lumMod val="75000"/>
                  </a:schemeClr>
                </a:solidFill>
              </a:rPr>
              <a:t>Stream Deployment</a:t>
            </a:r>
            <a:endParaRPr sz="1050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8553" y="1861463"/>
            <a:ext cx="1111069" cy="418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4766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100">
        <p14:switch dir="r"/>
      </p:transition>
    </mc:Choice>
    <mc:Fallback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0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3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6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9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2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5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8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31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34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37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40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43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46" dur="2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0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500"/>
                            </p:stCondLst>
                            <p:childTnLst>
                              <p:par>
                                <p:cTn id="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000"/>
                            </p:stCondLst>
                            <p:childTnLst>
                              <p:par>
                                <p:cTn id="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3500"/>
                            </p:stCondLst>
                            <p:childTnLst>
                              <p:par>
                                <p:cTn id="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4000"/>
                            </p:stCondLst>
                            <p:childTnLst>
                              <p:par>
                                <p:cTn id="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4500"/>
                            </p:stCondLst>
                            <p:childTnLst>
                              <p:par>
                                <p:cTn id="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0"/>
                            </p:stCondLst>
                            <p:childTnLst>
                              <p:par>
                                <p:cTn id="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8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4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8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1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7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900" decel="100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0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3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900" decel="100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6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9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900" decel="100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2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5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900" decel="100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8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1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" dur="900" decel="100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4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"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7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" dur="900" decel="100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0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"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3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4" dur="900" decel="100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6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8"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9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900" decel="100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2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4"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5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6" dur="900" decel="100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8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0"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1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2" dur="900" decel="100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4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6"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7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900" decel="100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0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2"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3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4" dur="900" decel="100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6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8"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9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0" dur="900" decel="100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2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4"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5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6" dur="900" decel="100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8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0"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1" dur="1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2" dur="900" decel="100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4" fill="hold">
                            <p:stCondLst>
                              <p:cond delay="1000"/>
                            </p:stCondLst>
                            <p:childTnLst>
                              <p:par>
                                <p:cTn id="2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7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0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3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6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 animBg="1"/>
      <p:bldP spid="81" grpId="0" animBg="1"/>
      <p:bldP spid="78" grpId="0" animBg="1"/>
      <p:bldP spid="79" grpId="0" animBg="1"/>
      <p:bldP spid="67" grpId="0" animBg="1"/>
      <p:bldP spid="77" grpId="0" animBg="1"/>
      <p:bldP spid="65" grpId="0" animBg="1"/>
      <p:bldP spid="66" grpId="0" animBg="1"/>
      <p:bldP spid="64" grpId="0" animBg="1"/>
      <p:bldP spid="3" grpId="0" animBg="1"/>
      <p:bldP spid="4" grpId="0" animBg="1"/>
      <p:bldP spid="5" grpId="0" animBg="1"/>
      <p:bldP spid="8" grpId="0" animBg="1"/>
      <p:bldP spid="13" grpId="0" animBg="1"/>
      <p:bldP spid="15" grpId="0" animBg="1"/>
      <p:bldP spid="17" grpId="0" animBg="1"/>
      <p:bldP spid="19" grpId="0" animBg="1"/>
      <p:bldP spid="32" grpId="0" animBg="1"/>
      <p:bldP spid="44" grpId="0" animBg="1"/>
      <p:bldP spid="47" grpId="0" animBg="1"/>
      <p:bldP spid="50" grpId="0" animBg="1"/>
      <p:bldP spid="53" grpId="0" animBg="1"/>
      <p:bldP spid="61" grpId="0" animBg="1"/>
      <p:bldP spid="62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86" grpId="0" animBg="1"/>
      <p:bldP spid="87" grpId="0" animBg="1"/>
      <p:bldP spid="6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1148"/>
          <p:cNvSpPr>
            <a:spLocks noGrp="1"/>
          </p:cNvSpPr>
          <p:nvPr>
            <p:ph type="title" idx="4294967295"/>
          </p:nvPr>
        </p:nvSpPr>
        <p:spPr>
          <a:xfrm>
            <a:off x="326989" y="326804"/>
            <a:ext cx="8410576" cy="46037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300">
                <a:solidFill>
                  <a:srgbClr val="00685D"/>
                </a:solidFill>
                <a:uFillTx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x-none" sz="2300" dirty="0" smtClean="0">
                <a:solidFill>
                  <a:srgbClr val="00685D"/>
                </a:solidFill>
              </a:rPr>
              <a:t>Demo:  aggregating data from Twitter</a:t>
            </a:r>
            <a:endParaRPr sz="2300" dirty="0">
              <a:solidFill>
                <a:srgbClr val="00685D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8539"/>
            <a:ext cx="9144000" cy="3612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676161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1148"/>
          <p:cNvSpPr>
            <a:spLocks noGrp="1"/>
          </p:cNvSpPr>
          <p:nvPr>
            <p:ph type="title" idx="4294967295"/>
          </p:nvPr>
        </p:nvSpPr>
        <p:spPr>
          <a:xfrm>
            <a:off x="326989" y="326804"/>
            <a:ext cx="8410576" cy="46037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300">
                <a:solidFill>
                  <a:srgbClr val="00685D"/>
                </a:solidFill>
                <a:uFillTx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x-none" sz="2300" dirty="0" smtClean="0">
                <a:solidFill>
                  <a:srgbClr val="00685D"/>
                </a:solidFill>
              </a:rPr>
              <a:t>Demo:  aggregating data from Twitter</a:t>
            </a:r>
            <a:endParaRPr sz="2300" dirty="0">
              <a:solidFill>
                <a:srgbClr val="00685D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666988" y="1582125"/>
            <a:ext cx="3976077" cy="774678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4D4D4D"/>
              </a:solidFill>
              <a:effectLst/>
              <a:uFill>
                <a:solidFill>
                  <a:srgbClr val="4D4D4D"/>
                </a:solidFill>
              </a:u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554714" y="1672941"/>
            <a:ext cx="3961351" cy="774678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4D4D4D"/>
              </a:solidFill>
              <a:effectLst/>
              <a:uFill>
                <a:solidFill>
                  <a:srgbClr val="4D4D4D"/>
                </a:solidFill>
              </a:u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Shape 1426"/>
          <p:cNvSpPr/>
          <p:nvPr/>
        </p:nvSpPr>
        <p:spPr>
          <a:xfrm>
            <a:off x="3322589" y="1879761"/>
            <a:ext cx="594436" cy="269749"/>
          </a:xfrm>
          <a:prstGeom prst="rect">
            <a:avLst/>
          </a:prstGeom>
          <a:ln w="22225" cmpd="sng">
            <a:solidFill>
              <a:schemeClr val="tx2"/>
            </a:solidFill>
            <a:prstDash val="sysDash"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x-none" sz="1200" dirty="0" smtClean="0">
                <a:solidFill>
                  <a:srgbClr val="29756E"/>
                </a:solidFill>
                <a:latin typeface="+mn-lt"/>
              </a:rPr>
              <a:t>Ingest</a:t>
            </a:r>
            <a:endParaRPr sz="1200" dirty="0">
              <a:solidFill>
                <a:srgbClr val="29756E"/>
              </a:solidFill>
              <a:latin typeface="+mn-lt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4039431" y="2021866"/>
            <a:ext cx="513899" cy="0"/>
          </a:xfrm>
          <a:prstGeom prst="straightConnector1">
            <a:avLst/>
          </a:prstGeom>
          <a:ln w="19050" cmpd="sng">
            <a:solidFill>
              <a:schemeClr val="accent1">
                <a:lumMod val="75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asted-imag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783016" y="1781812"/>
            <a:ext cx="410798" cy="376529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Shape 1204"/>
          <p:cNvSpPr/>
          <p:nvPr/>
        </p:nvSpPr>
        <p:spPr>
          <a:xfrm>
            <a:off x="2554714" y="2220759"/>
            <a:ext cx="912340" cy="2342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0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100" dirty="0">
                <a:solidFill>
                  <a:srgbClr val="29756E"/>
                </a:solidFill>
              </a:rPr>
              <a:t>SpringXD</a:t>
            </a:r>
          </a:p>
        </p:txBody>
      </p:sp>
      <p:sp>
        <p:nvSpPr>
          <p:cNvPr id="14" name="Rectangle 13"/>
          <p:cNvSpPr/>
          <p:nvPr/>
        </p:nvSpPr>
        <p:spPr>
          <a:xfrm>
            <a:off x="3507889" y="2846175"/>
            <a:ext cx="1540467" cy="826755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4D4D4D"/>
              </a:solidFill>
              <a:effectLst/>
              <a:uFill>
                <a:solidFill>
                  <a:srgbClr val="4D4D4D"/>
                </a:solidFill>
              </a:u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4345850" y="2105607"/>
            <a:ext cx="0" cy="682252"/>
          </a:xfrm>
          <a:prstGeom prst="straightConnector1">
            <a:avLst/>
          </a:prstGeom>
          <a:ln w="28575" cmpd="sng">
            <a:solidFill>
              <a:schemeClr val="accent3"/>
            </a:solidFill>
            <a:prstDash val="solid"/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Shape 356"/>
          <p:cNvSpPr/>
          <p:nvPr/>
        </p:nvSpPr>
        <p:spPr>
          <a:xfrm>
            <a:off x="299355" y="3190762"/>
            <a:ext cx="2610844" cy="12311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1700" b="1">
                <a:uFillTx/>
              </a:defRPr>
            </a:lvl1pPr>
          </a:lstStyle>
          <a:p>
            <a:pPr lvl="0" algn="l">
              <a:defRPr sz="1800" b="0">
                <a:solidFill>
                  <a:srgbClr val="000000"/>
                </a:solidFill>
              </a:defRPr>
            </a:pPr>
            <a:r>
              <a:rPr lang="x-none" sz="1600" b="1" i="1" dirty="0" smtClean="0">
                <a:solidFill>
                  <a:schemeClr val="accent1">
                    <a:lumMod val="75000"/>
                  </a:schemeClr>
                </a:solidFill>
                <a:latin typeface="Avenir Next Demi Bold"/>
                <a:cs typeface="Avenir Next Demi Bold"/>
              </a:rPr>
              <a:t>Fast</a:t>
            </a:r>
          </a:p>
          <a:p>
            <a:pPr lvl="0" algn="l">
              <a:defRPr sz="1800" b="0">
                <a:solidFill>
                  <a:srgbClr val="000000"/>
                </a:solidFill>
              </a:defRPr>
            </a:pPr>
            <a:r>
              <a:rPr lang="x-none" sz="1600" b="1" i="1" dirty="0" smtClean="0">
                <a:solidFill>
                  <a:schemeClr val="accent1">
                    <a:lumMod val="75000"/>
                  </a:schemeClr>
                </a:solidFill>
                <a:latin typeface="Avenir Next Demi Bold"/>
                <a:cs typeface="Avenir Next Demi Bold"/>
              </a:rPr>
              <a:t>Extensible</a:t>
            </a:r>
          </a:p>
          <a:p>
            <a:pPr lvl="0" algn="l">
              <a:defRPr sz="1800" b="0">
                <a:solidFill>
                  <a:srgbClr val="000000"/>
                </a:solidFill>
              </a:defRPr>
            </a:pPr>
            <a:r>
              <a:rPr lang="x-none" sz="1600" i="1" dirty="0" smtClean="0">
                <a:solidFill>
                  <a:schemeClr val="accent1">
                    <a:lumMod val="75000"/>
                  </a:schemeClr>
                </a:solidFill>
                <a:latin typeface="Avenir Next Demi Bold"/>
                <a:cs typeface="Avenir Next Demi Bold"/>
              </a:rPr>
              <a:t>Open-Source</a:t>
            </a:r>
          </a:p>
          <a:p>
            <a:pPr lvl="0" algn="l">
              <a:defRPr sz="1800" b="0">
                <a:solidFill>
                  <a:srgbClr val="000000"/>
                </a:solidFill>
              </a:defRPr>
            </a:pPr>
            <a:r>
              <a:rPr lang="x-none" sz="1600" i="1" dirty="0" smtClean="0">
                <a:solidFill>
                  <a:schemeClr val="accent1">
                    <a:lumMod val="75000"/>
                  </a:schemeClr>
                </a:solidFill>
                <a:latin typeface="Avenir Next Demi Bold"/>
                <a:cs typeface="Avenir Next Demi Bold"/>
              </a:rPr>
              <a:t>Fault-Tolerant</a:t>
            </a:r>
          </a:p>
          <a:p>
            <a:pPr algn="l">
              <a:defRPr sz="1800" b="0">
                <a:solidFill>
                  <a:srgbClr val="000000"/>
                </a:solidFill>
              </a:defRPr>
            </a:pPr>
            <a:r>
              <a:rPr lang="x-none" sz="1600" i="1" dirty="0">
                <a:solidFill>
                  <a:schemeClr val="accent1">
                    <a:lumMod val="75000"/>
                  </a:schemeClr>
                </a:solidFill>
                <a:latin typeface="Avenir Next Demi Bold"/>
                <a:cs typeface="Avenir Next Demi Bold"/>
              </a:rPr>
              <a:t>Horizontally </a:t>
            </a:r>
            <a:r>
              <a:rPr lang="x-none" sz="1600" i="1" dirty="0" smtClean="0">
                <a:solidFill>
                  <a:schemeClr val="accent1">
                    <a:lumMod val="75000"/>
                  </a:schemeClr>
                </a:solidFill>
                <a:latin typeface="Avenir Next Demi Bold"/>
                <a:cs typeface="Avenir Next Demi Bold"/>
              </a:rPr>
              <a:t>Scalable</a:t>
            </a:r>
            <a:endParaRPr lang="x-none" sz="1600" i="1" dirty="0">
              <a:solidFill>
                <a:schemeClr val="accent1">
                  <a:lumMod val="75000"/>
                </a:schemeClr>
              </a:solidFill>
              <a:latin typeface="Avenir Next Demi Bold"/>
              <a:cs typeface="Avenir Next Demi Bold"/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4158900" y="2102571"/>
            <a:ext cx="10078" cy="685288"/>
          </a:xfrm>
          <a:prstGeom prst="straightConnector1">
            <a:avLst/>
          </a:prstGeom>
          <a:ln w="28575" cmpd="sng">
            <a:solidFill>
              <a:schemeClr val="accent3"/>
            </a:solidFill>
            <a:prstDash val="solid"/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6725007" y="2102571"/>
            <a:ext cx="605022" cy="3036"/>
          </a:xfrm>
          <a:prstGeom prst="straightConnector1">
            <a:avLst/>
          </a:prstGeom>
          <a:ln w="28575" cmpd="sng">
            <a:solidFill>
              <a:schemeClr val="accent3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6725007" y="1950590"/>
            <a:ext cx="605022" cy="11252"/>
          </a:xfrm>
          <a:prstGeom prst="straightConnector1">
            <a:avLst/>
          </a:prstGeom>
          <a:ln w="28575" cmpd="sng">
            <a:solidFill>
              <a:schemeClr val="accent3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Shape 1426"/>
          <p:cNvSpPr/>
          <p:nvPr/>
        </p:nvSpPr>
        <p:spPr>
          <a:xfrm>
            <a:off x="3865190" y="3385106"/>
            <a:ext cx="798971" cy="2032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x-none" sz="1200" dirty="0" smtClean="0">
                <a:solidFill>
                  <a:srgbClr val="29756E"/>
                </a:solidFill>
                <a:latin typeface="+mn-lt"/>
              </a:rPr>
              <a:t>Counter</a:t>
            </a:r>
            <a:endParaRPr sz="1200" dirty="0">
              <a:solidFill>
                <a:srgbClr val="29756E"/>
              </a:solidFill>
              <a:latin typeface="+mn-lt"/>
            </a:endParaRPr>
          </a:p>
        </p:txBody>
      </p:sp>
      <p:sp>
        <p:nvSpPr>
          <p:cNvPr id="33" name="Shape 1426"/>
          <p:cNvSpPr/>
          <p:nvPr/>
        </p:nvSpPr>
        <p:spPr>
          <a:xfrm>
            <a:off x="4514254" y="2515250"/>
            <a:ext cx="833240" cy="2249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lang="x-none" sz="1050" dirty="0" smtClean="0">
                <a:solidFill>
                  <a:srgbClr val="29756E"/>
                </a:solidFill>
                <a:latin typeface="+mn-lt"/>
              </a:rPr>
              <a:t>Tap</a:t>
            </a:r>
            <a:endParaRPr sz="1050" dirty="0">
              <a:solidFill>
                <a:srgbClr val="29756E"/>
              </a:solidFill>
              <a:latin typeface="+mn-lt"/>
            </a:endParaRPr>
          </a:p>
        </p:txBody>
      </p:sp>
      <p:sp>
        <p:nvSpPr>
          <p:cNvPr id="44" name="Shape 1426"/>
          <p:cNvSpPr/>
          <p:nvPr/>
        </p:nvSpPr>
        <p:spPr>
          <a:xfrm>
            <a:off x="3541982" y="3795638"/>
            <a:ext cx="1506374" cy="2334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x-none" sz="1300" dirty="0" smtClean="0">
                <a:solidFill>
                  <a:srgbClr val="29756E"/>
                </a:solidFill>
                <a:latin typeface="+mn-lt"/>
              </a:rPr>
              <a:t>Counter aggregated by tweet language</a:t>
            </a:r>
            <a:endParaRPr sz="1300" dirty="0">
              <a:solidFill>
                <a:srgbClr val="29756E"/>
              </a:solidFill>
              <a:latin typeface="+mn-lt"/>
            </a:endParaRPr>
          </a:p>
        </p:txBody>
      </p:sp>
      <p:sp>
        <p:nvSpPr>
          <p:cNvPr id="48" name="Shape 1426"/>
          <p:cNvSpPr/>
          <p:nvPr/>
        </p:nvSpPr>
        <p:spPr>
          <a:xfrm>
            <a:off x="4600627" y="1868975"/>
            <a:ext cx="698022" cy="269749"/>
          </a:xfrm>
          <a:prstGeom prst="rect">
            <a:avLst/>
          </a:prstGeom>
          <a:ln w="22225" cmpd="sng">
            <a:solidFill>
              <a:schemeClr val="tx2"/>
            </a:solidFill>
            <a:prstDash val="sysDash"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x-none" sz="1200" dirty="0" smtClean="0">
                <a:solidFill>
                  <a:srgbClr val="29756E"/>
                </a:solidFill>
                <a:latin typeface="+mn-lt"/>
              </a:rPr>
              <a:t>Filter</a:t>
            </a:r>
            <a:endParaRPr sz="1200" dirty="0">
              <a:solidFill>
                <a:srgbClr val="29756E"/>
              </a:solidFill>
              <a:latin typeface="+mn-lt"/>
            </a:endParaRPr>
          </a:p>
        </p:txBody>
      </p:sp>
      <p:sp>
        <p:nvSpPr>
          <p:cNvPr id="52" name="Shape 1426"/>
          <p:cNvSpPr/>
          <p:nvPr/>
        </p:nvSpPr>
        <p:spPr>
          <a:xfrm>
            <a:off x="5897505" y="1870576"/>
            <a:ext cx="473830" cy="269749"/>
          </a:xfrm>
          <a:prstGeom prst="rect">
            <a:avLst/>
          </a:prstGeom>
          <a:ln w="22225" cmpd="sng">
            <a:solidFill>
              <a:schemeClr val="tx2"/>
            </a:solidFill>
            <a:prstDash val="sysDash"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x-none" sz="1200" dirty="0" smtClean="0">
                <a:solidFill>
                  <a:srgbClr val="29756E"/>
                </a:solidFill>
                <a:latin typeface="+mn-lt"/>
              </a:rPr>
              <a:t>Sink</a:t>
            </a:r>
            <a:endParaRPr sz="1200" dirty="0">
              <a:solidFill>
                <a:srgbClr val="29756E"/>
              </a:solidFill>
              <a:latin typeface="+mn-lt"/>
            </a:endParaRPr>
          </a:p>
        </p:txBody>
      </p:sp>
      <p:pic>
        <p:nvPicPr>
          <p:cNvPr id="53" name="Picture 5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0995" y="1658287"/>
            <a:ext cx="719078" cy="584606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58444" y="1548787"/>
            <a:ext cx="997018" cy="997018"/>
          </a:xfrm>
          <a:prstGeom prst="rect">
            <a:avLst/>
          </a:prstGeom>
        </p:spPr>
      </p:pic>
      <p:sp>
        <p:nvSpPr>
          <p:cNvPr id="61" name="Shape 1426"/>
          <p:cNvSpPr/>
          <p:nvPr/>
        </p:nvSpPr>
        <p:spPr>
          <a:xfrm>
            <a:off x="7434290" y="2555085"/>
            <a:ext cx="716686" cy="2334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x-none" sz="1300" dirty="0" smtClean="0">
                <a:solidFill>
                  <a:srgbClr val="29756E"/>
                </a:solidFill>
                <a:latin typeface="+mn-lt"/>
              </a:rPr>
              <a:t>Log</a:t>
            </a:r>
            <a:endParaRPr sz="1300" dirty="0">
              <a:solidFill>
                <a:srgbClr val="29756E"/>
              </a:solidFill>
              <a:latin typeface="+mn-lt"/>
            </a:endParaRPr>
          </a:p>
        </p:txBody>
      </p:sp>
      <p:pic>
        <p:nvPicPr>
          <p:cNvPr id="62" name="Picture 6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94513" y="3003925"/>
            <a:ext cx="1131277" cy="315060"/>
          </a:xfrm>
          <a:prstGeom prst="rect">
            <a:avLst/>
          </a:prstGeom>
        </p:spPr>
      </p:pic>
      <p:cxnSp>
        <p:nvCxnSpPr>
          <p:cNvPr id="65" name="Straight Arrow Connector 64"/>
          <p:cNvCxnSpPr/>
          <p:nvPr/>
        </p:nvCxnSpPr>
        <p:spPr>
          <a:xfrm>
            <a:off x="5382847" y="1998055"/>
            <a:ext cx="455645" cy="0"/>
          </a:xfrm>
          <a:prstGeom prst="straightConnector1">
            <a:avLst/>
          </a:prstGeom>
          <a:ln w="19050" cmpd="sng">
            <a:solidFill>
              <a:schemeClr val="accent1">
                <a:lumMod val="75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 flipV="1">
            <a:off x="1816944" y="2034886"/>
            <a:ext cx="605022" cy="3036"/>
          </a:xfrm>
          <a:prstGeom prst="straightConnector1">
            <a:avLst/>
          </a:prstGeom>
          <a:ln w="28575" cmpd="sng">
            <a:solidFill>
              <a:schemeClr val="accent3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 flipV="1">
            <a:off x="1816944" y="1882905"/>
            <a:ext cx="605022" cy="11252"/>
          </a:xfrm>
          <a:prstGeom prst="straightConnector1">
            <a:avLst/>
          </a:prstGeom>
          <a:ln w="28575" cmpd="sng">
            <a:solidFill>
              <a:schemeClr val="accent3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3645138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1148"/>
          <p:cNvSpPr>
            <a:spLocks noGrp="1"/>
          </p:cNvSpPr>
          <p:nvPr>
            <p:ph type="title" idx="4294967295"/>
          </p:nvPr>
        </p:nvSpPr>
        <p:spPr>
          <a:xfrm>
            <a:off x="326989" y="326804"/>
            <a:ext cx="8410576" cy="46037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300">
                <a:solidFill>
                  <a:srgbClr val="00685D"/>
                </a:solidFill>
                <a:uFillTx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x-none" sz="2300" dirty="0" smtClean="0">
                <a:solidFill>
                  <a:srgbClr val="00685D"/>
                </a:solidFill>
              </a:rPr>
              <a:t>Demo:  aggregating data from Twitter</a:t>
            </a:r>
            <a:endParaRPr sz="2300" dirty="0">
              <a:solidFill>
                <a:srgbClr val="00685D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666988" y="1582125"/>
            <a:ext cx="3976077" cy="774678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4D4D4D"/>
              </a:solidFill>
              <a:effectLst/>
              <a:uFill>
                <a:solidFill>
                  <a:srgbClr val="4D4D4D"/>
                </a:solidFill>
              </a:u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554714" y="1672941"/>
            <a:ext cx="3961351" cy="774678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4D4D4D"/>
              </a:solidFill>
              <a:effectLst/>
              <a:uFill>
                <a:solidFill>
                  <a:srgbClr val="4D4D4D"/>
                </a:solidFill>
              </a:u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Shape 1426"/>
          <p:cNvSpPr/>
          <p:nvPr/>
        </p:nvSpPr>
        <p:spPr>
          <a:xfrm>
            <a:off x="3322589" y="1879761"/>
            <a:ext cx="594436" cy="269749"/>
          </a:xfrm>
          <a:prstGeom prst="rect">
            <a:avLst/>
          </a:prstGeom>
          <a:ln w="22225" cmpd="sng">
            <a:solidFill>
              <a:schemeClr val="tx2"/>
            </a:solidFill>
            <a:prstDash val="sysDash"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x-none" sz="1200" dirty="0" smtClean="0">
                <a:solidFill>
                  <a:srgbClr val="29756E"/>
                </a:solidFill>
                <a:latin typeface="+mn-lt"/>
              </a:rPr>
              <a:t>Ingest</a:t>
            </a:r>
            <a:endParaRPr sz="1200" dirty="0">
              <a:solidFill>
                <a:srgbClr val="29756E"/>
              </a:solidFill>
              <a:latin typeface="+mn-lt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4039431" y="2021866"/>
            <a:ext cx="513899" cy="0"/>
          </a:xfrm>
          <a:prstGeom prst="straightConnector1">
            <a:avLst/>
          </a:prstGeom>
          <a:ln w="19050" cmpd="sng">
            <a:solidFill>
              <a:schemeClr val="accent1">
                <a:lumMod val="75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83016" y="1781812"/>
            <a:ext cx="410798" cy="376529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Shape 1204"/>
          <p:cNvSpPr/>
          <p:nvPr/>
        </p:nvSpPr>
        <p:spPr>
          <a:xfrm>
            <a:off x="2554714" y="2220759"/>
            <a:ext cx="912340" cy="2342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0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100" dirty="0">
                <a:solidFill>
                  <a:srgbClr val="29756E"/>
                </a:solidFill>
              </a:rPr>
              <a:t>SpringXD</a:t>
            </a:r>
          </a:p>
        </p:txBody>
      </p:sp>
      <p:sp>
        <p:nvSpPr>
          <p:cNvPr id="14" name="Rectangle 13"/>
          <p:cNvSpPr/>
          <p:nvPr/>
        </p:nvSpPr>
        <p:spPr>
          <a:xfrm>
            <a:off x="3507889" y="2846175"/>
            <a:ext cx="1540467" cy="826755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4D4D4D"/>
              </a:solidFill>
              <a:effectLst/>
              <a:uFill>
                <a:solidFill>
                  <a:srgbClr val="4D4D4D"/>
                </a:solidFill>
              </a:u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4345850" y="2105607"/>
            <a:ext cx="0" cy="682252"/>
          </a:xfrm>
          <a:prstGeom prst="straightConnector1">
            <a:avLst/>
          </a:prstGeom>
          <a:ln w="28575" cmpd="sng">
            <a:solidFill>
              <a:schemeClr val="accent3"/>
            </a:solidFill>
            <a:prstDash val="solid"/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Shape 356"/>
          <p:cNvSpPr/>
          <p:nvPr/>
        </p:nvSpPr>
        <p:spPr>
          <a:xfrm>
            <a:off x="299355" y="3190762"/>
            <a:ext cx="2610844" cy="12311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1700" b="1">
                <a:uFillTx/>
              </a:defRPr>
            </a:lvl1pPr>
          </a:lstStyle>
          <a:p>
            <a:pPr lvl="0" algn="l">
              <a:defRPr sz="1800" b="0">
                <a:solidFill>
                  <a:srgbClr val="000000"/>
                </a:solidFill>
              </a:defRPr>
            </a:pPr>
            <a:r>
              <a:rPr lang="x-none" sz="1600" b="1" i="1" dirty="0" smtClean="0">
                <a:solidFill>
                  <a:schemeClr val="accent1">
                    <a:lumMod val="75000"/>
                  </a:schemeClr>
                </a:solidFill>
                <a:latin typeface="Avenir Next Demi Bold"/>
                <a:cs typeface="Avenir Next Demi Bold"/>
              </a:rPr>
              <a:t>Fast</a:t>
            </a:r>
          </a:p>
          <a:p>
            <a:pPr lvl="0" algn="l">
              <a:defRPr sz="1800" b="0">
                <a:solidFill>
                  <a:srgbClr val="000000"/>
                </a:solidFill>
              </a:defRPr>
            </a:pPr>
            <a:r>
              <a:rPr lang="x-none" sz="1600" b="1" i="1" dirty="0" smtClean="0">
                <a:solidFill>
                  <a:schemeClr val="accent1">
                    <a:lumMod val="75000"/>
                  </a:schemeClr>
                </a:solidFill>
                <a:latin typeface="Avenir Next Demi Bold"/>
                <a:cs typeface="Avenir Next Demi Bold"/>
              </a:rPr>
              <a:t>Extensible</a:t>
            </a:r>
          </a:p>
          <a:p>
            <a:pPr lvl="0" algn="l">
              <a:defRPr sz="1800" b="0">
                <a:solidFill>
                  <a:srgbClr val="000000"/>
                </a:solidFill>
              </a:defRPr>
            </a:pPr>
            <a:r>
              <a:rPr lang="x-none" sz="1600" i="1" dirty="0" smtClean="0">
                <a:solidFill>
                  <a:schemeClr val="accent1">
                    <a:lumMod val="75000"/>
                  </a:schemeClr>
                </a:solidFill>
                <a:latin typeface="Avenir Next Demi Bold"/>
                <a:cs typeface="Avenir Next Demi Bold"/>
              </a:rPr>
              <a:t>Open-Source</a:t>
            </a:r>
          </a:p>
          <a:p>
            <a:pPr lvl="0" algn="l">
              <a:defRPr sz="1800" b="0">
                <a:solidFill>
                  <a:srgbClr val="000000"/>
                </a:solidFill>
              </a:defRPr>
            </a:pPr>
            <a:r>
              <a:rPr lang="x-none" sz="1600" i="1" dirty="0" smtClean="0">
                <a:solidFill>
                  <a:schemeClr val="accent1">
                    <a:lumMod val="75000"/>
                  </a:schemeClr>
                </a:solidFill>
                <a:latin typeface="Avenir Next Demi Bold"/>
                <a:cs typeface="Avenir Next Demi Bold"/>
              </a:rPr>
              <a:t>Fault-Tolerant</a:t>
            </a:r>
          </a:p>
          <a:p>
            <a:pPr algn="l">
              <a:defRPr sz="1800" b="0">
                <a:solidFill>
                  <a:srgbClr val="000000"/>
                </a:solidFill>
              </a:defRPr>
            </a:pPr>
            <a:r>
              <a:rPr lang="x-none" sz="1600" i="1" dirty="0">
                <a:solidFill>
                  <a:schemeClr val="accent1">
                    <a:lumMod val="75000"/>
                  </a:schemeClr>
                </a:solidFill>
                <a:latin typeface="Avenir Next Demi Bold"/>
                <a:cs typeface="Avenir Next Demi Bold"/>
              </a:rPr>
              <a:t>Horizontally </a:t>
            </a:r>
            <a:r>
              <a:rPr lang="x-none" sz="1600" i="1" dirty="0" smtClean="0">
                <a:solidFill>
                  <a:schemeClr val="accent1">
                    <a:lumMod val="75000"/>
                  </a:schemeClr>
                </a:solidFill>
                <a:latin typeface="Avenir Next Demi Bold"/>
                <a:cs typeface="Avenir Next Demi Bold"/>
              </a:rPr>
              <a:t>Scalable</a:t>
            </a:r>
            <a:endParaRPr lang="x-none" sz="1600" i="1" dirty="0">
              <a:solidFill>
                <a:schemeClr val="accent1">
                  <a:lumMod val="75000"/>
                </a:schemeClr>
              </a:solidFill>
              <a:latin typeface="Avenir Next Demi Bold"/>
              <a:cs typeface="Avenir Next Demi Bold"/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4158900" y="2102571"/>
            <a:ext cx="10078" cy="685288"/>
          </a:xfrm>
          <a:prstGeom prst="straightConnector1">
            <a:avLst/>
          </a:prstGeom>
          <a:ln w="28575" cmpd="sng">
            <a:solidFill>
              <a:schemeClr val="accent3"/>
            </a:solidFill>
            <a:prstDash val="solid"/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6725007" y="2102571"/>
            <a:ext cx="605022" cy="3036"/>
          </a:xfrm>
          <a:prstGeom prst="straightConnector1">
            <a:avLst/>
          </a:prstGeom>
          <a:ln w="28575" cmpd="sng">
            <a:solidFill>
              <a:schemeClr val="accent3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6725007" y="1950590"/>
            <a:ext cx="605022" cy="11252"/>
          </a:xfrm>
          <a:prstGeom prst="straightConnector1">
            <a:avLst/>
          </a:prstGeom>
          <a:ln w="28575" cmpd="sng">
            <a:solidFill>
              <a:schemeClr val="accent3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Shape 1426"/>
          <p:cNvSpPr/>
          <p:nvPr/>
        </p:nvSpPr>
        <p:spPr>
          <a:xfrm>
            <a:off x="3865190" y="3385106"/>
            <a:ext cx="798971" cy="2032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x-none" sz="1200" dirty="0" smtClean="0">
                <a:solidFill>
                  <a:srgbClr val="29756E"/>
                </a:solidFill>
                <a:latin typeface="+mn-lt"/>
              </a:rPr>
              <a:t>Counter</a:t>
            </a:r>
            <a:endParaRPr sz="1200" dirty="0">
              <a:solidFill>
                <a:srgbClr val="29756E"/>
              </a:solidFill>
              <a:latin typeface="+mn-lt"/>
            </a:endParaRPr>
          </a:p>
        </p:txBody>
      </p:sp>
      <p:sp>
        <p:nvSpPr>
          <p:cNvPr id="33" name="Shape 1426"/>
          <p:cNvSpPr/>
          <p:nvPr/>
        </p:nvSpPr>
        <p:spPr>
          <a:xfrm>
            <a:off x="4514254" y="2515250"/>
            <a:ext cx="833240" cy="2249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lang="x-none" sz="1050" dirty="0" smtClean="0">
                <a:solidFill>
                  <a:srgbClr val="29756E"/>
                </a:solidFill>
                <a:latin typeface="+mn-lt"/>
              </a:rPr>
              <a:t>Tap</a:t>
            </a:r>
            <a:endParaRPr sz="1050" dirty="0">
              <a:solidFill>
                <a:srgbClr val="29756E"/>
              </a:solidFill>
              <a:latin typeface="+mn-lt"/>
            </a:endParaRPr>
          </a:p>
        </p:txBody>
      </p:sp>
      <p:sp>
        <p:nvSpPr>
          <p:cNvPr id="44" name="Shape 1426"/>
          <p:cNvSpPr/>
          <p:nvPr/>
        </p:nvSpPr>
        <p:spPr>
          <a:xfrm>
            <a:off x="3541982" y="3795638"/>
            <a:ext cx="1506374" cy="2334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x-none" sz="1300" dirty="0" smtClean="0">
                <a:solidFill>
                  <a:srgbClr val="29756E"/>
                </a:solidFill>
                <a:latin typeface="+mn-lt"/>
              </a:rPr>
              <a:t>Counter aggregated by tweet language</a:t>
            </a:r>
            <a:endParaRPr sz="1300" dirty="0">
              <a:solidFill>
                <a:srgbClr val="29756E"/>
              </a:solidFill>
              <a:latin typeface="+mn-lt"/>
            </a:endParaRPr>
          </a:p>
        </p:txBody>
      </p:sp>
      <p:sp>
        <p:nvSpPr>
          <p:cNvPr id="48" name="Shape 1426"/>
          <p:cNvSpPr/>
          <p:nvPr/>
        </p:nvSpPr>
        <p:spPr>
          <a:xfrm>
            <a:off x="4600627" y="1868975"/>
            <a:ext cx="698022" cy="269749"/>
          </a:xfrm>
          <a:prstGeom prst="rect">
            <a:avLst/>
          </a:prstGeom>
          <a:ln w="22225" cmpd="sng">
            <a:solidFill>
              <a:schemeClr val="tx2"/>
            </a:solidFill>
            <a:prstDash val="sysDash"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x-none" sz="1200" dirty="0" smtClean="0">
                <a:solidFill>
                  <a:srgbClr val="29756E"/>
                </a:solidFill>
                <a:latin typeface="+mn-lt"/>
              </a:rPr>
              <a:t>Filter</a:t>
            </a:r>
            <a:endParaRPr sz="1200" dirty="0">
              <a:solidFill>
                <a:srgbClr val="29756E"/>
              </a:solidFill>
              <a:latin typeface="+mn-lt"/>
            </a:endParaRPr>
          </a:p>
        </p:txBody>
      </p:sp>
      <p:sp>
        <p:nvSpPr>
          <p:cNvPr id="52" name="Shape 1426"/>
          <p:cNvSpPr/>
          <p:nvPr/>
        </p:nvSpPr>
        <p:spPr>
          <a:xfrm>
            <a:off x="5897505" y="1870576"/>
            <a:ext cx="473830" cy="269749"/>
          </a:xfrm>
          <a:prstGeom prst="rect">
            <a:avLst/>
          </a:prstGeom>
          <a:ln w="22225" cmpd="sng">
            <a:solidFill>
              <a:schemeClr val="tx2"/>
            </a:solidFill>
            <a:prstDash val="sysDash"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x-none" sz="1200" dirty="0" smtClean="0">
                <a:solidFill>
                  <a:srgbClr val="29756E"/>
                </a:solidFill>
                <a:latin typeface="+mn-lt"/>
              </a:rPr>
              <a:t>Sink</a:t>
            </a:r>
            <a:endParaRPr sz="1200" dirty="0">
              <a:solidFill>
                <a:srgbClr val="29756E"/>
              </a:solidFill>
              <a:latin typeface="+mn-lt"/>
            </a:endParaRPr>
          </a:p>
        </p:txBody>
      </p:sp>
      <p:pic>
        <p:nvPicPr>
          <p:cNvPr id="53" name="Picture 5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995" y="1658287"/>
            <a:ext cx="719078" cy="584606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8444" y="1548787"/>
            <a:ext cx="997018" cy="997018"/>
          </a:xfrm>
          <a:prstGeom prst="rect">
            <a:avLst/>
          </a:prstGeom>
        </p:spPr>
      </p:pic>
      <p:sp>
        <p:nvSpPr>
          <p:cNvPr id="61" name="Shape 1426"/>
          <p:cNvSpPr/>
          <p:nvPr/>
        </p:nvSpPr>
        <p:spPr>
          <a:xfrm>
            <a:off x="7434290" y="2555085"/>
            <a:ext cx="716686" cy="2334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x-none" sz="1300" dirty="0" smtClean="0">
                <a:solidFill>
                  <a:srgbClr val="29756E"/>
                </a:solidFill>
                <a:latin typeface="+mn-lt"/>
              </a:rPr>
              <a:t>Log</a:t>
            </a:r>
            <a:endParaRPr sz="1300" dirty="0">
              <a:solidFill>
                <a:srgbClr val="29756E"/>
              </a:solidFill>
              <a:latin typeface="+mn-lt"/>
            </a:endParaRPr>
          </a:p>
        </p:txBody>
      </p:sp>
      <p:pic>
        <p:nvPicPr>
          <p:cNvPr id="62" name="Picture 6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94513" y="3003925"/>
            <a:ext cx="1131277" cy="315060"/>
          </a:xfrm>
          <a:prstGeom prst="rect">
            <a:avLst/>
          </a:prstGeom>
        </p:spPr>
      </p:pic>
      <p:cxnSp>
        <p:nvCxnSpPr>
          <p:cNvPr id="65" name="Straight Arrow Connector 64"/>
          <p:cNvCxnSpPr/>
          <p:nvPr/>
        </p:nvCxnSpPr>
        <p:spPr>
          <a:xfrm>
            <a:off x="5382847" y="1998055"/>
            <a:ext cx="455645" cy="0"/>
          </a:xfrm>
          <a:prstGeom prst="straightConnector1">
            <a:avLst/>
          </a:prstGeom>
          <a:ln w="19050" cmpd="sng">
            <a:solidFill>
              <a:schemeClr val="accent1">
                <a:lumMod val="75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 flipV="1">
            <a:off x="1816944" y="2034886"/>
            <a:ext cx="605022" cy="3036"/>
          </a:xfrm>
          <a:prstGeom prst="straightConnector1">
            <a:avLst/>
          </a:prstGeom>
          <a:ln w="28575" cmpd="sng">
            <a:solidFill>
              <a:schemeClr val="accent3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 flipV="1">
            <a:off x="1816944" y="1882905"/>
            <a:ext cx="605022" cy="11252"/>
          </a:xfrm>
          <a:prstGeom prst="straightConnector1">
            <a:avLst/>
          </a:prstGeom>
          <a:ln w="28575" cmpd="sng">
            <a:solidFill>
              <a:schemeClr val="accent3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Shape 434"/>
          <p:cNvSpPr/>
          <p:nvPr/>
        </p:nvSpPr>
        <p:spPr>
          <a:xfrm>
            <a:off x="-168396" y="-84167"/>
            <a:ext cx="9480792" cy="4699692"/>
          </a:xfrm>
          <a:prstGeom prst="roundRect">
            <a:avLst>
              <a:gd name="adj" fmla="val 5352"/>
            </a:avLst>
          </a:prstGeom>
          <a:solidFill>
            <a:srgbClr val="F2F2F2">
              <a:alpha val="73921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lvl="0" algn="ctr" defTabSz="825500">
              <a:defRPr sz="3200"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pic>
        <p:nvPicPr>
          <p:cNvPr id="77" name="pasted-image.png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571196" y="315178"/>
            <a:ext cx="4199926" cy="419992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229331063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 animBg="1" advAuto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43498" y="3105422"/>
            <a:ext cx="611390" cy="488328"/>
          </a:xfrm>
          <a:prstGeom prst="rect">
            <a:avLst/>
          </a:prstGeom>
          <a:ln w="12700">
            <a:miter lim="400000"/>
          </a:ln>
        </p:spPr>
      </p:pic>
      <p:sp>
        <p:nvSpPr>
          <p:cNvPr id="141" name="Rectangle 140"/>
          <p:cNvSpPr/>
          <p:nvPr/>
        </p:nvSpPr>
        <p:spPr>
          <a:xfrm>
            <a:off x="1576158" y="1582125"/>
            <a:ext cx="4998701" cy="774678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4D4D4D"/>
              </a:solidFill>
              <a:effectLst/>
              <a:uFill>
                <a:solidFill>
                  <a:srgbClr val="4D4D4D"/>
                </a:solidFill>
              </a:u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1459070" y="1672941"/>
            <a:ext cx="4998703" cy="774678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4D4D4D"/>
              </a:solidFill>
              <a:effectLst/>
              <a:uFill>
                <a:solidFill>
                  <a:srgbClr val="4D4D4D"/>
                </a:solidFill>
              </a:u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Shape 1426"/>
          <p:cNvSpPr/>
          <p:nvPr/>
        </p:nvSpPr>
        <p:spPr>
          <a:xfrm>
            <a:off x="2179616" y="1879761"/>
            <a:ext cx="594436" cy="269749"/>
          </a:xfrm>
          <a:prstGeom prst="rect">
            <a:avLst/>
          </a:prstGeom>
          <a:ln w="22225" cmpd="sng">
            <a:solidFill>
              <a:schemeClr val="tx2"/>
            </a:solidFill>
            <a:prstDash val="sysDash"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x-none" sz="1200" dirty="0" smtClean="0">
                <a:solidFill>
                  <a:srgbClr val="29756E"/>
                </a:solidFill>
                <a:latin typeface="+mn-lt"/>
              </a:rPr>
              <a:t>Ingest</a:t>
            </a:r>
            <a:endParaRPr sz="1200" dirty="0">
              <a:solidFill>
                <a:srgbClr val="29756E"/>
              </a:solidFill>
              <a:latin typeface="+mn-lt"/>
            </a:endParaRPr>
          </a:p>
        </p:txBody>
      </p:sp>
      <p:cxnSp>
        <p:nvCxnSpPr>
          <p:cNvPr id="65" name="Straight Arrow Connector 64"/>
          <p:cNvCxnSpPr/>
          <p:nvPr/>
        </p:nvCxnSpPr>
        <p:spPr>
          <a:xfrm flipV="1">
            <a:off x="2808537" y="2021132"/>
            <a:ext cx="193154" cy="734"/>
          </a:xfrm>
          <a:prstGeom prst="straightConnector1">
            <a:avLst/>
          </a:prstGeom>
          <a:ln w="19050" cmpd="sng">
            <a:solidFill>
              <a:schemeClr val="accent1">
                <a:lumMod val="75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pasted-imag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40043" y="1781812"/>
            <a:ext cx="410798" cy="376529"/>
          </a:xfrm>
          <a:prstGeom prst="rect">
            <a:avLst/>
          </a:prstGeom>
          <a:ln w="12700">
            <a:miter lim="400000"/>
          </a:ln>
        </p:spPr>
      </p:pic>
      <p:sp>
        <p:nvSpPr>
          <p:cNvPr id="68" name="Shape 1204"/>
          <p:cNvSpPr/>
          <p:nvPr/>
        </p:nvSpPr>
        <p:spPr>
          <a:xfrm>
            <a:off x="1411741" y="2220759"/>
            <a:ext cx="912340" cy="2342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0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100" dirty="0">
                <a:solidFill>
                  <a:srgbClr val="29756E"/>
                </a:solidFill>
              </a:rPr>
              <a:t>SpringXD</a:t>
            </a:r>
          </a:p>
        </p:txBody>
      </p:sp>
      <p:cxnSp>
        <p:nvCxnSpPr>
          <p:cNvPr id="76" name="Straight Arrow Connector 75"/>
          <p:cNvCxnSpPr/>
          <p:nvPr/>
        </p:nvCxnSpPr>
        <p:spPr>
          <a:xfrm>
            <a:off x="513382" y="1916738"/>
            <a:ext cx="856635" cy="0"/>
          </a:xfrm>
          <a:prstGeom prst="straightConnector1">
            <a:avLst/>
          </a:prstGeom>
          <a:ln w="28575" cmpd="sng">
            <a:solidFill>
              <a:schemeClr val="accent3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Rectangle 88"/>
          <p:cNvSpPr/>
          <p:nvPr/>
        </p:nvSpPr>
        <p:spPr>
          <a:xfrm>
            <a:off x="3566612" y="2875482"/>
            <a:ext cx="1131532" cy="826755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4D4D4D"/>
              </a:solidFill>
              <a:effectLst/>
              <a:uFill>
                <a:solidFill>
                  <a:srgbClr val="4D4D4D"/>
                </a:solidFill>
              </a:u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4" name="Straight Arrow Connector 93"/>
          <p:cNvCxnSpPr/>
          <p:nvPr/>
        </p:nvCxnSpPr>
        <p:spPr>
          <a:xfrm>
            <a:off x="4228622" y="2204125"/>
            <a:ext cx="0" cy="613041"/>
          </a:xfrm>
          <a:prstGeom prst="straightConnector1">
            <a:avLst/>
          </a:prstGeom>
          <a:ln w="28575" cmpd="sng">
            <a:solidFill>
              <a:schemeClr val="accent3"/>
            </a:solidFill>
            <a:prstDash val="solid"/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Rectangle 115"/>
          <p:cNvSpPr/>
          <p:nvPr/>
        </p:nvSpPr>
        <p:spPr>
          <a:xfrm>
            <a:off x="4462804" y="794206"/>
            <a:ext cx="1319452" cy="391192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4D4D4D"/>
              </a:solidFill>
              <a:effectLst/>
              <a:uFill>
                <a:solidFill>
                  <a:srgbClr val="4D4D4D"/>
                </a:solidFill>
              </a:u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Shape 1426"/>
          <p:cNvSpPr/>
          <p:nvPr/>
        </p:nvSpPr>
        <p:spPr>
          <a:xfrm>
            <a:off x="4536979" y="891780"/>
            <a:ext cx="1149730" cy="3362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x-none" sz="1200" dirty="0" smtClean="0">
                <a:solidFill>
                  <a:schemeClr val="accent1">
                    <a:lumMod val="75000"/>
                  </a:schemeClr>
                </a:solidFill>
              </a:rPr>
              <a:t>Groovy</a:t>
            </a:r>
            <a:endParaRPr sz="12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28" name="Shape 356"/>
          <p:cNvSpPr/>
          <p:nvPr/>
        </p:nvSpPr>
        <p:spPr>
          <a:xfrm>
            <a:off x="299355" y="3190762"/>
            <a:ext cx="2610844" cy="12311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1700" b="1">
                <a:uFillTx/>
              </a:defRPr>
            </a:lvl1pPr>
          </a:lstStyle>
          <a:p>
            <a:pPr lvl="0" algn="l">
              <a:defRPr sz="1800" b="0">
                <a:solidFill>
                  <a:srgbClr val="000000"/>
                </a:solidFill>
              </a:defRPr>
            </a:pPr>
            <a:r>
              <a:rPr lang="x-none" sz="1600" b="1" i="1" dirty="0" smtClean="0">
                <a:solidFill>
                  <a:schemeClr val="accent1">
                    <a:lumMod val="75000"/>
                  </a:schemeClr>
                </a:solidFill>
                <a:latin typeface="Avenir Next Demi Bold"/>
                <a:cs typeface="Avenir Next Demi Bold"/>
              </a:rPr>
              <a:t>Fast</a:t>
            </a:r>
          </a:p>
          <a:p>
            <a:pPr lvl="0" algn="l">
              <a:defRPr sz="1800" b="0">
                <a:solidFill>
                  <a:srgbClr val="000000"/>
                </a:solidFill>
              </a:defRPr>
            </a:pPr>
            <a:r>
              <a:rPr lang="x-none" sz="1600" b="1" i="1" dirty="0" smtClean="0">
                <a:solidFill>
                  <a:schemeClr val="accent1">
                    <a:lumMod val="75000"/>
                  </a:schemeClr>
                </a:solidFill>
                <a:latin typeface="Avenir Next Demi Bold"/>
                <a:cs typeface="Avenir Next Demi Bold"/>
              </a:rPr>
              <a:t>Extensible</a:t>
            </a:r>
          </a:p>
          <a:p>
            <a:pPr lvl="0" algn="l">
              <a:defRPr sz="1800" b="0">
                <a:solidFill>
                  <a:srgbClr val="000000"/>
                </a:solidFill>
              </a:defRPr>
            </a:pPr>
            <a:r>
              <a:rPr lang="x-none" sz="1600" i="1" dirty="0" smtClean="0">
                <a:solidFill>
                  <a:schemeClr val="accent1">
                    <a:lumMod val="75000"/>
                  </a:schemeClr>
                </a:solidFill>
                <a:latin typeface="Avenir Next Demi Bold"/>
                <a:cs typeface="Avenir Next Demi Bold"/>
              </a:rPr>
              <a:t>Open-Source</a:t>
            </a:r>
          </a:p>
          <a:p>
            <a:pPr lvl="0" algn="l">
              <a:defRPr sz="1800" b="0">
                <a:solidFill>
                  <a:srgbClr val="000000"/>
                </a:solidFill>
              </a:defRPr>
            </a:pPr>
            <a:r>
              <a:rPr lang="x-none" sz="1600" i="1" dirty="0" smtClean="0">
                <a:solidFill>
                  <a:schemeClr val="accent1">
                    <a:lumMod val="75000"/>
                  </a:schemeClr>
                </a:solidFill>
                <a:latin typeface="Avenir Next Demi Bold"/>
                <a:cs typeface="Avenir Next Demi Bold"/>
              </a:rPr>
              <a:t>Fault-Tolerant</a:t>
            </a:r>
          </a:p>
          <a:p>
            <a:pPr algn="l">
              <a:defRPr sz="1800" b="0">
                <a:solidFill>
                  <a:srgbClr val="000000"/>
                </a:solidFill>
              </a:defRPr>
            </a:pPr>
            <a:r>
              <a:rPr lang="x-none" sz="1600" i="1" dirty="0">
                <a:solidFill>
                  <a:schemeClr val="accent1">
                    <a:lumMod val="75000"/>
                  </a:schemeClr>
                </a:solidFill>
                <a:latin typeface="Avenir Next Demi Bold"/>
                <a:cs typeface="Avenir Next Demi Bold"/>
              </a:rPr>
              <a:t>Horizontally </a:t>
            </a:r>
            <a:r>
              <a:rPr lang="x-none" sz="1600" i="1" dirty="0" smtClean="0">
                <a:solidFill>
                  <a:schemeClr val="accent1">
                    <a:lumMod val="75000"/>
                  </a:schemeClr>
                </a:solidFill>
                <a:latin typeface="Avenir Next Demi Bold"/>
                <a:cs typeface="Avenir Next Demi Bold"/>
              </a:rPr>
              <a:t>Scalable</a:t>
            </a:r>
            <a:endParaRPr lang="x-none" sz="1600" i="1" dirty="0">
              <a:solidFill>
                <a:schemeClr val="accent1">
                  <a:lumMod val="75000"/>
                </a:schemeClr>
              </a:solidFill>
              <a:latin typeface="Avenir Next Demi Bold"/>
              <a:cs typeface="Avenir Next Demi Bold"/>
            </a:endParaRPr>
          </a:p>
        </p:txBody>
      </p:sp>
      <p:cxnSp>
        <p:nvCxnSpPr>
          <p:cNvPr id="130" name="Straight Arrow Connector 129"/>
          <p:cNvCxnSpPr/>
          <p:nvPr/>
        </p:nvCxnSpPr>
        <p:spPr>
          <a:xfrm>
            <a:off x="513382" y="2073912"/>
            <a:ext cx="856635" cy="4606"/>
          </a:xfrm>
          <a:prstGeom prst="straightConnector1">
            <a:avLst/>
          </a:prstGeom>
          <a:ln w="28575" cmpd="sng">
            <a:solidFill>
              <a:schemeClr val="accent3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37"/>
          <p:cNvCxnSpPr/>
          <p:nvPr/>
        </p:nvCxnSpPr>
        <p:spPr>
          <a:xfrm>
            <a:off x="4041672" y="2204125"/>
            <a:ext cx="10078" cy="613041"/>
          </a:xfrm>
          <a:prstGeom prst="straightConnector1">
            <a:avLst/>
          </a:prstGeom>
          <a:ln w="28575" cmpd="sng">
            <a:solidFill>
              <a:schemeClr val="accent3"/>
            </a:solidFill>
            <a:prstDash val="solid"/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H="1" flipV="1">
            <a:off x="5027877" y="1229227"/>
            <a:ext cx="6814" cy="615448"/>
          </a:xfrm>
          <a:prstGeom prst="straightConnector1">
            <a:avLst/>
          </a:prstGeom>
          <a:ln w="28575" cmpd="sng">
            <a:solidFill>
              <a:schemeClr val="tx2"/>
            </a:solidFill>
            <a:prstDash val="dash"/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5188201" y="1229227"/>
            <a:ext cx="0" cy="615447"/>
          </a:xfrm>
          <a:prstGeom prst="straightConnector1">
            <a:avLst/>
          </a:prstGeom>
          <a:ln w="28575" cmpd="sng">
            <a:solidFill>
              <a:schemeClr val="tx2"/>
            </a:solidFill>
            <a:prstDash val="dash"/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V="1">
            <a:off x="6627317" y="2102571"/>
            <a:ext cx="605022" cy="3036"/>
          </a:xfrm>
          <a:prstGeom prst="straightConnector1">
            <a:avLst/>
          </a:prstGeom>
          <a:ln w="28575" cmpd="sng">
            <a:solidFill>
              <a:schemeClr val="accent3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V="1">
            <a:off x="6627317" y="1950590"/>
            <a:ext cx="605022" cy="11252"/>
          </a:xfrm>
          <a:prstGeom prst="straightConnector1">
            <a:avLst/>
          </a:prstGeom>
          <a:ln w="28575" cmpd="sng">
            <a:solidFill>
              <a:schemeClr val="accent3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asted-image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940177" y="2998513"/>
            <a:ext cx="376097" cy="356530"/>
          </a:xfrm>
          <a:prstGeom prst="rect">
            <a:avLst/>
          </a:prstGeom>
          <a:ln w="12700">
            <a:miter lim="400000"/>
          </a:ln>
        </p:spPr>
      </p:pic>
      <p:sp>
        <p:nvSpPr>
          <p:cNvPr id="39" name="Shape 1426"/>
          <p:cNvSpPr/>
          <p:nvPr/>
        </p:nvSpPr>
        <p:spPr>
          <a:xfrm>
            <a:off x="3751993" y="3426591"/>
            <a:ext cx="798971" cy="2032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 dirty="0">
                <a:solidFill>
                  <a:srgbClr val="29756E"/>
                </a:solidFill>
                <a:latin typeface="+mn-lt"/>
              </a:rPr>
              <a:t>GemFire</a:t>
            </a:r>
          </a:p>
        </p:txBody>
      </p:sp>
      <p:sp>
        <p:nvSpPr>
          <p:cNvPr id="47" name="Shape 1350"/>
          <p:cNvSpPr/>
          <p:nvPr/>
        </p:nvSpPr>
        <p:spPr>
          <a:xfrm>
            <a:off x="7736987" y="3533608"/>
            <a:ext cx="497504" cy="19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1050" dirty="0">
                <a:solidFill>
                  <a:srgbClr val="29756E"/>
                </a:solidFill>
              </a:rPr>
              <a:t>HAWQ</a:t>
            </a:r>
          </a:p>
        </p:txBody>
      </p:sp>
      <p:sp>
        <p:nvSpPr>
          <p:cNvPr id="48" name="Rectangle 47"/>
          <p:cNvSpPr/>
          <p:nvPr/>
        </p:nvSpPr>
        <p:spPr>
          <a:xfrm>
            <a:off x="7323190" y="1594657"/>
            <a:ext cx="1300593" cy="991631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4D4D4D"/>
              </a:solidFill>
              <a:effectLst/>
              <a:uFill>
                <a:solidFill>
                  <a:srgbClr val="4D4D4D"/>
                </a:solidFill>
              </a:u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" name="Rounded Rectangle 48"/>
          <p:cNvSpPr/>
          <p:nvPr/>
        </p:nvSpPr>
        <p:spPr bwMode="auto">
          <a:xfrm>
            <a:off x="7589456" y="2064904"/>
            <a:ext cx="814712" cy="273378"/>
          </a:xfrm>
          <a:prstGeom prst="roundRect">
            <a:avLst>
              <a:gd name="adj" fmla="val 3846"/>
            </a:avLst>
          </a:prstGeom>
          <a:solidFill>
            <a:schemeClr val="accent1">
              <a:lumMod val="75000"/>
            </a:schemeClr>
          </a:solidFill>
          <a:ln w="9525" cap="flat" cmpd="sng" algn="ctr">
            <a:solidFill>
              <a:srgbClr val="4D4D4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FFFFFF"/>
                </a:solidFill>
                <a:latin typeface="Verdana" charset="0"/>
                <a:ea typeface="+mn-ea"/>
                <a:cs typeface="+mn-cs"/>
              </a:rPr>
              <a:t>HDFS</a:t>
            </a:r>
          </a:p>
        </p:txBody>
      </p:sp>
      <p:sp>
        <p:nvSpPr>
          <p:cNvPr id="50" name="Shape 1426"/>
          <p:cNvSpPr/>
          <p:nvPr/>
        </p:nvSpPr>
        <p:spPr>
          <a:xfrm>
            <a:off x="7352921" y="1691320"/>
            <a:ext cx="1270862" cy="2334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x-none" sz="1200" dirty="0" smtClean="0">
                <a:solidFill>
                  <a:srgbClr val="29756E"/>
                </a:solidFill>
              </a:rPr>
              <a:t>Data Lake</a:t>
            </a:r>
            <a:endParaRPr sz="1200" dirty="0">
              <a:solidFill>
                <a:srgbClr val="29756E"/>
              </a:solidFill>
            </a:endParaRPr>
          </a:p>
        </p:txBody>
      </p:sp>
      <p:sp>
        <p:nvSpPr>
          <p:cNvPr id="51" name="Shape 1066"/>
          <p:cNvSpPr/>
          <p:nvPr/>
        </p:nvSpPr>
        <p:spPr>
          <a:xfrm>
            <a:off x="373596" y="1603665"/>
            <a:ext cx="1050463" cy="3857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3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 dirty="0">
                <a:solidFill>
                  <a:srgbClr val="29756E"/>
                </a:solidFill>
              </a:rPr>
              <a:t>Ingestion</a:t>
            </a:r>
          </a:p>
        </p:txBody>
      </p:sp>
      <p:sp>
        <p:nvSpPr>
          <p:cNvPr id="52" name="Shape 1068"/>
          <p:cNvSpPr/>
          <p:nvPr/>
        </p:nvSpPr>
        <p:spPr>
          <a:xfrm>
            <a:off x="326740" y="2204125"/>
            <a:ext cx="1115333" cy="25160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lvl="0" algn="ctr">
              <a:defRPr>
                <a:solidFill>
                  <a:srgbClr val="000000"/>
                </a:solidFill>
                <a:uFillTx/>
              </a:defRPr>
            </a:pPr>
            <a:r>
              <a:rPr sz="1100" dirty="0">
                <a:solidFill>
                  <a:srgbClr val="949494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rPr>
              <a:t>JSON / HTTP</a:t>
            </a:r>
          </a:p>
        </p:txBody>
      </p:sp>
      <p:sp>
        <p:nvSpPr>
          <p:cNvPr id="57" name="Shape 1426"/>
          <p:cNvSpPr/>
          <p:nvPr/>
        </p:nvSpPr>
        <p:spPr>
          <a:xfrm>
            <a:off x="4318874" y="2515250"/>
            <a:ext cx="833240" cy="2249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lang="x-none" sz="1050" dirty="0" smtClean="0">
                <a:solidFill>
                  <a:srgbClr val="29756E"/>
                </a:solidFill>
                <a:latin typeface="+mn-lt"/>
              </a:rPr>
              <a:t>Tap</a:t>
            </a:r>
            <a:endParaRPr sz="1050" dirty="0">
              <a:solidFill>
                <a:srgbClr val="29756E"/>
              </a:solidFill>
              <a:latin typeface="+mn-lt"/>
            </a:endParaRPr>
          </a:p>
        </p:txBody>
      </p:sp>
      <p:sp>
        <p:nvSpPr>
          <p:cNvPr id="58" name="Shape 1426"/>
          <p:cNvSpPr/>
          <p:nvPr/>
        </p:nvSpPr>
        <p:spPr>
          <a:xfrm>
            <a:off x="4336947" y="1283275"/>
            <a:ext cx="547367" cy="2249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 algn="r">
              <a:defRPr sz="1800">
                <a:solidFill>
                  <a:srgbClr val="000000"/>
                </a:solidFill>
              </a:defRPr>
            </a:pPr>
            <a:r>
              <a:rPr lang="x-none" sz="1000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JSON</a:t>
            </a:r>
            <a:endParaRPr sz="1000" dirty="0">
              <a:solidFill>
                <a:schemeClr val="tx1">
                  <a:lumMod val="60000"/>
                  <a:lumOff val="40000"/>
                </a:schemeClr>
              </a:solidFill>
              <a:latin typeface="+mn-lt"/>
            </a:endParaRPr>
          </a:p>
        </p:txBody>
      </p:sp>
      <p:sp>
        <p:nvSpPr>
          <p:cNvPr id="64" name="Shape 1426"/>
          <p:cNvSpPr/>
          <p:nvPr/>
        </p:nvSpPr>
        <p:spPr>
          <a:xfrm>
            <a:off x="5337437" y="1273772"/>
            <a:ext cx="547367" cy="2249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lang="x-none" sz="1000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CSV</a:t>
            </a:r>
            <a:endParaRPr sz="1000" dirty="0">
              <a:solidFill>
                <a:schemeClr val="tx1">
                  <a:lumMod val="60000"/>
                  <a:lumOff val="40000"/>
                </a:schemeClr>
              </a:solidFill>
              <a:latin typeface="+mn-lt"/>
            </a:endParaRPr>
          </a:p>
        </p:txBody>
      </p:sp>
      <p:sp>
        <p:nvSpPr>
          <p:cNvPr id="70" name="Shape 1426"/>
          <p:cNvSpPr/>
          <p:nvPr/>
        </p:nvSpPr>
        <p:spPr>
          <a:xfrm>
            <a:off x="7429856" y="2739532"/>
            <a:ext cx="1016195" cy="4133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x-none" sz="1200" dirty="0" smtClean="0">
                <a:solidFill>
                  <a:srgbClr val="29756E"/>
                </a:solidFill>
              </a:rPr>
              <a:t>Advanced Analytics</a:t>
            </a:r>
            <a:endParaRPr sz="1200" dirty="0">
              <a:solidFill>
                <a:srgbClr val="29756E"/>
              </a:solidFill>
            </a:endParaRPr>
          </a:p>
        </p:txBody>
      </p:sp>
      <p:sp>
        <p:nvSpPr>
          <p:cNvPr id="71" name="Rectangle 70"/>
          <p:cNvSpPr/>
          <p:nvPr/>
        </p:nvSpPr>
        <p:spPr>
          <a:xfrm>
            <a:off x="7323190" y="2631436"/>
            <a:ext cx="1300593" cy="1106621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4D4D4D"/>
              </a:solidFill>
              <a:effectLst/>
              <a:uFill>
                <a:solidFill>
                  <a:srgbClr val="4D4D4D"/>
                </a:solidFill>
              </a:u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Shape 1148"/>
          <p:cNvSpPr>
            <a:spLocks noGrp="1"/>
          </p:cNvSpPr>
          <p:nvPr>
            <p:ph type="title" idx="4294967295"/>
          </p:nvPr>
        </p:nvSpPr>
        <p:spPr>
          <a:xfrm>
            <a:off x="268373" y="170497"/>
            <a:ext cx="8410576" cy="46037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300">
                <a:solidFill>
                  <a:srgbClr val="00685D"/>
                </a:solidFill>
                <a:uFillTx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x-none" sz="2300" dirty="0" smtClean="0">
                <a:solidFill>
                  <a:srgbClr val="00685D"/>
                </a:solidFill>
              </a:rPr>
              <a:t>What </a:t>
            </a:r>
            <a:r>
              <a:rPr lang="x-none" sz="2300" dirty="0" smtClean="0">
                <a:solidFill>
                  <a:srgbClr val="00685D"/>
                </a:solidFill>
              </a:rPr>
              <a:t>you</a:t>
            </a:r>
            <a:r>
              <a:rPr lang="x-none" sz="2300" dirty="0" smtClean="0">
                <a:solidFill>
                  <a:srgbClr val="00685D"/>
                </a:solidFill>
              </a:rPr>
              <a:t>’ll</a:t>
            </a:r>
            <a:r>
              <a:rPr lang="x-none" sz="2300" dirty="0" smtClean="0">
                <a:solidFill>
                  <a:srgbClr val="00685D"/>
                </a:solidFill>
              </a:rPr>
              <a:t> build with no source code required</a:t>
            </a:r>
            <a:endParaRPr sz="2300" dirty="0">
              <a:solidFill>
                <a:srgbClr val="00685D"/>
              </a:solidFill>
            </a:endParaRPr>
          </a:p>
        </p:txBody>
      </p:sp>
      <p:cxnSp>
        <p:nvCxnSpPr>
          <p:cNvPr id="73" name="Straight Arrow Connector 72"/>
          <p:cNvCxnSpPr/>
          <p:nvPr/>
        </p:nvCxnSpPr>
        <p:spPr>
          <a:xfrm flipV="1">
            <a:off x="4071504" y="3793303"/>
            <a:ext cx="0" cy="341314"/>
          </a:xfrm>
          <a:prstGeom prst="straightConnector1">
            <a:avLst/>
          </a:prstGeom>
          <a:ln w="28575" cmpd="sng">
            <a:solidFill>
              <a:schemeClr val="accent1">
                <a:lumMod val="75000"/>
              </a:schemeClr>
            </a:solidFill>
            <a:prstDash val="solid"/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/>
          <p:nvPr/>
        </p:nvCxnSpPr>
        <p:spPr>
          <a:xfrm>
            <a:off x="4213814" y="3811319"/>
            <a:ext cx="0" cy="341313"/>
          </a:xfrm>
          <a:prstGeom prst="straightConnector1">
            <a:avLst/>
          </a:prstGeom>
          <a:ln w="28575" cmpd="sng">
            <a:solidFill>
              <a:schemeClr val="accent1">
                <a:lumMod val="75000"/>
              </a:schemeClr>
            </a:solidFill>
            <a:prstDash val="solid"/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/>
          <p:nvPr/>
        </p:nvCxnSpPr>
        <p:spPr>
          <a:xfrm flipV="1">
            <a:off x="7913688" y="3829336"/>
            <a:ext cx="0" cy="341314"/>
          </a:xfrm>
          <a:prstGeom prst="straightConnector1">
            <a:avLst/>
          </a:prstGeom>
          <a:ln w="28575" cmpd="sng">
            <a:solidFill>
              <a:schemeClr val="accent1">
                <a:lumMod val="75000"/>
              </a:schemeClr>
            </a:solidFill>
            <a:prstDash val="solid"/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/>
          <p:nvPr/>
        </p:nvCxnSpPr>
        <p:spPr>
          <a:xfrm>
            <a:off x="8055998" y="3856360"/>
            <a:ext cx="0" cy="341313"/>
          </a:xfrm>
          <a:prstGeom prst="straightConnector1">
            <a:avLst/>
          </a:prstGeom>
          <a:ln w="28575" cmpd="sng">
            <a:solidFill>
              <a:schemeClr val="accent1">
                <a:lumMod val="75000"/>
              </a:schemeClr>
            </a:solidFill>
            <a:prstDash val="solid"/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Shape 1426"/>
          <p:cNvSpPr/>
          <p:nvPr/>
        </p:nvSpPr>
        <p:spPr>
          <a:xfrm>
            <a:off x="4306367" y="3820328"/>
            <a:ext cx="800712" cy="2249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lang="x-none" sz="1000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JSON / Rest</a:t>
            </a:r>
            <a:endParaRPr sz="1000" dirty="0">
              <a:solidFill>
                <a:schemeClr val="tx1">
                  <a:lumMod val="60000"/>
                  <a:lumOff val="40000"/>
                </a:schemeClr>
              </a:solidFill>
              <a:latin typeface="+mn-lt"/>
            </a:endParaRPr>
          </a:p>
        </p:txBody>
      </p:sp>
      <p:sp>
        <p:nvSpPr>
          <p:cNvPr id="79" name="Shape 1426"/>
          <p:cNvSpPr/>
          <p:nvPr/>
        </p:nvSpPr>
        <p:spPr>
          <a:xfrm>
            <a:off x="8169720" y="3833467"/>
            <a:ext cx="716390" cy="2249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lang="x-none" sz="1000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SQL</a:t>
            </a:r>
            <a:endParaRPr sz="1000" dirty="0">
              <a:solidFill>
                <a:schemeClr val="tx1">
                  <a:lumMod val="60000"/>
                  <a:lumOff val="40000"/>
                </a:schemeClr>
              </a:solidFill>
              <a:latin typeface="+mn-lt"/>
            </a:endParaRPr>
          </a:p>
        </p:txBody>
      </p:sp>
      <p:sp>
        <p:nvSpPr>
          <p:cNvPr id="80" name="Shape 1426"/>
          <p:cNvSpPr/>
          <p:nvPr/>
        </p:nvSpPr>
        <p:spPr>
          <a:xfrm>
            <a:off x="3468614" y="4220823"/>
            <a:ext cx="1506374" cy="2334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lang="x-none" sz="1300" dirty="0" smtClean="0">
                <a:solidFill>
                  <a:srgbClr val="29756E"/>
                </a:solidFill>
                <a:latin typeface="+mn-lt"/>
              </a:rPr>
              <a:t>Transactional App</a:t>
            </a:r>
            <a:endParaRPr sz="1300" dirty="0">
              <a:solidFill>
                <a:srgbClr val="29756E"/>
              </a:solidFill>
              <a:latin typeface="+mn-lt"/>
            </a:endParaRPr>
          </a:p>
        </p:txBody>
      </p:sp>
      <p:sp>
        <p:nvSpPr>
          <p:cNvPr id="81" name="Shape 1426"/>
          <p:cNvSpPr/>
          <p:nvPr/>
        </p:nvSpPr>
        <p:spPr>
          <a:xfrm>
            <a:off x="7492904" y="4274357"/>
            <a:ext cx="1433371" cy="2334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lang="x-none" sz="1300" dirty="0" smtClean="0">
                <a:solidFill>
                  <a:srgbClr val="29756E"/>
                </a:solidFill>
                <a:latin typeface="+mn-lt"/>
              </a:rPr>
              <a:t>Analytics App</a:t>
            </a:r>
            <a:endParaRPr sz="1300" dirty="0">
              <a:solidFill>
                <a:srgbClr val="29756E"/>
              </a:solidFill>
              <a:latin typeface="+mn-lt"/>
            </a:endParaRPr>
          </a:p>
        </p:txBody>
      </p:sp>
      <p:sp>
        <p:nvSpPr>
          <p:cNvPr id="83" name="Shape 1426"/>
          <p:cNvSpPr/>
          <p:nvPr/>
        </p:nvSpPr>
        <p:spPr>
          <a:xfrm>
            <a:off x="3037268" y="1870576"/>
            <a:ext cx="502323" cy="269749"/>
          </a:xfrm>
          <a:prstGeom prst="rect">
            <a:avLst/>
          </a:prstGeom>
          <a:ln w="22225" cmpd="sng">
            <a:solidFill>
              <a:schemeClr val="tx2"/>
            </a:solidFill>
            <a:prstDash val="sysDash"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x-none" sz="1200" dirty="0" smtClean="0">
                <a:solidFill>
                  <a:srgbClr val="29756E"/>
                </a:solidFill>
                <a:latin typeface="+mn-lt"/>
              </a:rPr>
              <a:t>Split</a:t>
            </a:r>
            <a:endParaRPr sz="1200" dirty="0">
              <a:solidFill>
                <a:srgbClr val="29756E"/>
              </a:solidFill>
              <a:latin typeface="+mn-lt"/>
            </a:endParaRPr>
          </a:p>
        </p:txBody>
      </p:sp>
      <p:cxnSp>
        <p:nvCxnSpPr>
          <p:cNvPr id="84" name="Straight Arrow Connector 83"/>
          <p:cNvCxnSpPr/>
          <p:nvPr/>
        </p:nvCxnSpPr>
        <p:spPr>
          <a:xfrm flipV="1">
            <a:off x="3603140" y="2011947"/>
            <a:ext cx="193154" cy="734"/>
          </a:xfrm>
          <a:prstGeom prst="straightConnector1">
            <a:avLst/>
          </a:prstGeom>
          <a:ln w="19050" cmpd="sng">
            <a:solidFill>
              <a:schemeClr val="accent1">
                <a:lumMod val="75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Shape 1426"/>
          <p:cNvSpPr/>
          <p:nvPr/>
        </p:nvSpPr>
        <p:spPr>
          <a:xfrm>
            <a:off x="3858055" y="1868975"/>
            <a:ext cx="555188" cy="269749"/>
          </a:xfrm>
          <a:prstGeom prst="rect">
            <a:avLst/>
          </a:prstGeom>
          <a:ln w="22225" cmpd="sng">
            <a:solidFill>
              <a:schemeClr val="tx2"/>
            </a:solidFill>
            <a:prstDash val="sysDash"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x-none" sz="1200" dirty="0" smtClean="0">
                <a:solidFill>
                  <a:srgbClr val="29756E"/>
                </a:solidFill>
                <a:latin typeface="+mn-lt"/>
              </a:rPr>
              <a:t>Filter</a:t>
            </a:r>
            <a:endParaRPr sz="1200" dirty="0">
              <a:solidFill>
                <a:srgbClr val="29756E"/>
              </a:solidFill>
              <a:latin typeface="+mn-lt"/>
            </a:endParaRPr>
          </a:p>
        </p:txBody>
      </p:sp>
      <p:cxnSp>
        <p:nvCxnSpPr>
          <p:cNvPr id="86" name="Straight Arrow Connector 85"/>
          <p:cNvCxnSpPr/>
          <p:nvPr/>
        </p:nvCxnSpPr>
        <p:spPr>
          <a:xfrm flipV="1">
            <a:off x="4477969" y="2010346"/>
            <a:ext cx="193154" cy="734"/>
          </a:xfrm>
          <a:prstGeom prst="straightConnector1">
            <a:avLst/>
          </a:prstGeom>
          <a:ln w="19050" cmpd="sng">
            <a:solidFill>
              <a:schemeClr val="accent1">
                <a:lumMod val="75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Shape 1426"/>
          <p:cNvSpPr/>
          <p:nvPr/>
        </p:nvSpPr>
        <p:spPr>
          <a:xfrm>
            <a:off x="4722883" y="1862690"/>
            <a:ext cx="798186" cy="269749"/>
          </a:xfrm>
          <a:prstGeom prst="rect">
            <a:avLst/>
          </a:prstGeom>
          <a:ln w="22225" cmpd="sng">
            <a:solidFill>
              <a:schemeClr val="tx2"/>
            </a:solidFill>
            <a:prstDash val="sysDash"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x-none" sz="1200" dirty="0" smtClean="0">
                <a:solidFill>
                  <a:srgbClr val="29756E"/>
                </a:solidFill>
                <a:latin typeface="+mn-lt"/>
              </a:rPr>
              <a:t>Transform</a:t>
            </a:r>
            <a:endParaRPr sz="1200" dirty="0">
              <a:solidFill>
                <a:srgbClr val="29756E"/>
              </a:solidFill>
              <a:latin typeface="+mn-lt"/>
            </a:endParaRPr>
          </a:p>
        </p:txBody>
      </p:sp>
      <p:cxnSp>
        <p:nvCxnSpPr>
          <p:cNvPr id="90" name="Straight Arrow Connector 89"/>
          <p:cNvCxnSpPr/>
          <p:nvPr/>
        </p:nvCxnSpPr>
        <p:spPr>
          <a:xfrm flipV="1">
            <a:off x="5566902" y="2013548"/>
            <a:ext cx="193154" cy="734"/>
          </a:xfrm>
          <a:prstGeom prst="straightConnector1">
            <a:avLst/>
          </a:prstGeom>
          <a:ln w="19050" cmpd="sng">
            <a:solidFill>
              <a:schemeClr val="accent1">
                <a:lumMod val="75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Shape 1426"/>
          <p:cNvSpPr/>
          <p:nvPr/>
        </p:nvSpPr>
        <p:spPr>
          <a:xfrm>
            <a:off x="5821817" y="1870576"/>
            <a:ext cx="473830" cy="269749"/>
          </a:xfrm>
          <a:prstGeom prst="rect">
            <a:avLst/>
          </a:prstGeom>
          <a:ln w="22225" cmpd="sng">
            <a:solidFill>
              <a:schemeClr val="tx2"/>
            </a:solidFill>
            <a:prstDash val="sysDash"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x-none" sz="1200" dirty="0" smtClean="0">
                <a:solidFill>
                  <a:srgbClr val="29756E"/>
                </a:solidFill>
                <a:latin typeface="+mn-lt"/>
              </a:rPr>
              <a:t>Sink</a:t>
            </a:r>
            <a:endParaRPr sz="1200" dirty="0">
              <a:solidFill>
                <a:srgbClr val="29756E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33569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fill="hold" nodeType="tmRoot"/>
      </p:par>
    </p:tnLst>
  </p:timing>
</p:sld>
</file>

<file path=ppt/theme/theme1.xml><?xml version="1.0" encoding="utf-8"?>
<a:theme xmlns:a="http://schemas.openxmlformats.org/drawingml/2006/main" name="Default">
  <a:themeElements>
    <a:clrScheme name="Default">
      <a:dk1>
        <a:srgbClr val="4D4D4D"/>
      </a:dk1>
      <a:lt1>
        <a:srgbClr val="FFFFFF"/>
      </a:lt1>
      <a:dk2>
        <a:srgbClr val="A7A7A7"/>
      </a:dk2>
      <a:lt2>
        <a:srgbClr val="535353"/>
      </a:lt2>
      <a:accent1>
        <a:srgbClr val="33928A"/>
      </a:accent1>
      <a:accent2>
        <a:srgbClr val="3EA7BC"/>
      </a:accent2>
      <a:accent3>
        <a:srgbClr val="F27C3A"/>
      </a:accent3>
      <a:accent4>
        <a:srgbClr val="AEBF2F"/>
      </a:accent4>
      <a:accent5>
        <a:srgbClr val="007CA2"/>
      </a:accent5>
      <a:accent6>
        <a:srgbClr val="705D8B"/>
      </a:accent6>
      <a:hlink>
        <a:srgbClr val="0000FF"/>
      </a:hlink>
      <a:folHlink>
        <a:srgbClr val="FF00FF"/>
      </a:folHlink>
    </a:clrScheme>
    <a:fontScheme name="Default">
      <a:majorFont>
        <a:latin typeface="Avenir Book"/>
        <a:ea typeface="Avenir Book"/>
        <a:cs typeface="Avenir Book"/>
      </a:majorFont>
      <a:minorFont>
        <a:latin typeface="Helvetica"/>
        <a:ea typeface="Helvetica"/>
        <a:cs typeface="Helvetica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rgbClr val="33928A"/>
          </a:solidFill>
          <a:prstDash val="solid"/>
          <a:round/>
        </a:ln>
        <a:effectLst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4D4D4D"/>
            </a:solidFill>
            <a:effectLst/>
            <a:uFill>
              <a:solidFill>
                <a:srgbClr val="4D4D4D"/>
              </a:solidFill>
            </a:uFill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33928A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4D4D4D"/>
            </a:solidFill>
            <a:effectLst/>
            <a:uFill>
              <a:solidFill>
                <a:srgbClr val="4D4D4D"/>
              </a:solidFill>
            </a:uFill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33928A"/>
      </a:accent1>
      <a:accent2>
        <a:srgbClr val="3EA7BC"/>
      </a:accent2>
      <a:accent3>
        <a:srgbClr val="F27C3A"/>
      </a:accent3>
      <a:accent4>
        <a:srgbClr val="AEBF2F"/>
      </a:accent4>
      <a:accent5>
        <a:srgbClr val="007CA2"/>
      </a:accent5>
      <a:accent6>
        <a:srgbClr val="705D8B"/>
      </a:accent6>
      <a:hlink>
        <a:srgbClr val="0000FF"/>
      </a:hlink>
      <a:folHlink>
        <a:srgbClr val="FF00FF"/>
      </a:folHlink>
    </a:clrScheme>
    <a:fontScheme name="Default">
      <a:majorFont>
        <a:latin typeface="Avenir Book"/>
        <a:ea typeface="Avenir Book"/>
        <a:cs typeface="Avenir Book"/>
      </a:majorFont>
      <a:minorFont>
        <a:latin typeface="Helvetica"/>
        <a:ea typeface="Helvetica"/>
        <a:cs typeface="Helvetica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rgbClr val="33928A"/>
          </a:solidFill>
          <a:prstDash val="solid"/>
          <a:round/>
        </a:ln>
        <a:effectLst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4D4D4D"/>
            </a:solidFill>
            <a:effectLst/>
            <a:uFill>
              <a:solidFill>
                <a:srgbClr val="4D4D4D"/>
              </a:solidFill>
            </a:uFill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33928A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4D4D4D"/>
            </a:solidFill>
            <a:effectLst/>
            <a:uFill>
              <a:solidFill>
                <a:srgbClr val="4D4D4D"/>
              </a:solidFill>
            </a:uFill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7619</TotalTime>
  <Words>454</Words>
  <Application>Microsoft Macintosh PowerPoint</Application>
  <PresentationFormat>On-screen Show (16:9)</PresentationFormat>
  <Paragraphs>122</Paragraphs>
  <Slides>11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Default</vt:lpstr>
      <vt:lpstr>PowerPoint Presentation</vt:lpstr>
      <vt:lpstr>PowerPoint Presentation</vt:lpstr>
      <vt:lpstr>PowerPoint Presentation</vt:lpstr>
      <vt:lpstr>Spring XD – State of the Art Data Pipeline automation</vt:lpstr>
      <vt:lpstr>Spring XD Scale-Out and HA Architecture</vt:lpstr>
      <vt:lpstr>Demo:  aggregating data from Twitter</vt:lpstr>
      <vt:lpstr>Demo:  aggregating data from Twitter</vt:lpstr>
      <vt:lpstr>Demo:  aggregating data from Twitter</vt:lpstr>
      <vt:lpstr>What you’ll build with no source code required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Frederico Melo</cp:lastModifiedBy>
  <cp:revision>138</cp:revision>
  <dcterms:modified xsi:type="dcterms:W3CDTF">2015-03-23T02:13:27Z</dcterms:modified>
</cp:coreProperties>
</file>